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4" y="753763"/>
            <a:ext cx="9230497" cy="286232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BUYER REPRESENTATIONS &amp; OBLIGATIONS</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is the purpose of the “Buyer Obligations” paragraph in Form 2-T?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6 of Form 2-T sets forth the financial obligations that a buyer will have, in addition to the obligation to pay the Purchase Price, if the parties enter into a contract.</a:t>
            </a:r>
          </a:p>
          <a:p>
            <a:pPr marL="0" indent="0">
              <a:buNone/>
            </a:pPr>
            <a:r>
              <a:rPr lang="en-US" sz="1800" dirty="0">
                <a:latin typeface="Myriad Pro" panose="020B0503030403020204" pitchFamily="34" charset="0"/>
              </a:rPr>
              <a:t>Paragraph 6(a) states that the buyer will be obligated to pay any Proposed Special Assessments. </a:t>
            </a:r>
          </a:p>
          <a:p>
            <a:pPr marL="0" indent="0">
              <a:buNone/>
            </a:pPr>
            <a:r>
              <a:rPr lang="en-US" sz="1800" dirty="0">
                <a:latin typeface="Myriad Pro" panose="020B0503030403020204" pitchFamily="34" charset="0"/>
              </a:rPr>
              <a:t>Paragraph 6(b) lists a number of additional costs that will be the buyer’s responsibility.</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Proposed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Special Assessments and Proposed Special Assessments are both defined in paragraph 1(n) of Form 2-T. Proposed Special Assessments are those Special Assessments that are under formal consideration but which have not yet been approved prior to Settlement.</a:t>
            </a:r>
          </a:p>
        </p:txBody>
      </p:sp>
      <p:pic>
        <p:nvPicPr>
          <p:cNvPr id="3" name="Picture 2">
            <a:extLst>
              <a:ext uri="{FF2B5EF4-FFF2-40B4-BE49-F238E27FC236}">
                <a16:creationId xmlns:a16="http://schemas.microsoft.com/office/drawing/2014/main" id="{303FB63D-49E7-C742-A630-B04C3690867D}"/>
              </a:ext>
            </a:extLst>
          </p:cNvPr>
          <p:cNvPicPr>
            <a:picLocks noChangeAspect="1"/>
          </p:cNvPicPr>
          <p:nvPr/>
        </p:nvPicPr>
        <p:blipFill>
          <a:blip r:embed="rId3"/>
          <a:stretch>
            <a:fillRect/>
          </a:stretch>
        </p:blipFill>
        <p:spPr>
          <a:xfrm>
            <a:off x="4940643" y="3464950"/>
            <a:ext cx="2310714" cy="2310714"/>
          </a:xfrm>
          <a:prstGeom prst="rect">
            <a:avLst/>
          </a:prstGeom>
        </p:spPr>
      </p:pic>
    </p:spTree>
    <p:extLst>
      <p:ext uri="{BB962C8B-B14F-4D97-AF65-F5344CB8AC3E}">
        <p14:creationId xmlns:p14="http://schemas.microsoft.com/office/powerpoint/2010/main" val="335163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additional costs that the buyer will be responsible for paying?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6(b) lists nine categories of costs that will be the buyer’s responsibility once a contract is signed. They include the costs associated with any loan the buyer obtains in connection with the transaction, including any charges that an owners’ association or its management company might assess for providing information required by the lender.</a:t>
            </a:r>
          </a:p>
          <a:p>
            <a:pPr marL="0" indent="0">
              <a:buNone/>
            </a:pPr>
            <a:r>
              <a:rPr lang="en-US" sz="1800" dirty="0">
                <a:latin typeface="Myriad Pro" panose="020B0503030403020204" pitchFamily="34" charset="0"/>
              </a:rPr>
              <a:t>Paragraph 6(b) makes the buyer responsible for costs of any appraisal, title search and title insurance obtained by the buyer, any fees for recording the deed, and any attorney fees charged by a closing attorney to prepare the Closing Disclosure, the Seller Disclosure and any other settlement statement.</a:t>
            </a:r>
          </a:p>
        </p:txBody>
      </p:sp>
    </p:spTree>
    <p:extLst>
      <p:ext uri="{BB962C8B-B14F-4D97-AF65-F5344CB8AC3E}">
        <p14:creationId xmlns:p14="http://schemas.microsoft.com/office/powerpoint/2010/main" val="137813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Proposed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Special Assessments and Proposed Special Assessments are both defined in paragraph 1(n) of Form 2-T. Proposed Special Assessments are those Special Assessments that are under formal consideration but which have not yet been approved prior to Settlement.</a:t>
            </a:r>
          </a:p>
          <a:p>
            <a:pPr marL="0" indent="0">
              <a:buNone/>
            </a:pPr>
            <a:r>
              <a:rPr lang="en-US" sz="1800" dirty="0">
                <a:latin typeface="Myriad Pro" panose="020B0503030403020204" pitchFamily="34" charset="0"/>
              </a:rPr>
              <a:t>An article discussing the difference between Proposed Special Assessments and Confirmed Special Assessments is available here.</a:t>
            </a:r>
          </a:p>
        </p:txBody>
      </p:sp>
    </p:spTree>
    <p:extLst>
      <p:ext uri="{BB962C8B-B14F-4D97-AF65-F5344CB8AC3E}">
        <p14:creationId xmlns:p14="http://schemas.microsoft.com/office/powerpoint/2010/main" val="20459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additional costs that the buyer will be responsible for paying?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6(b) lists nine categories of costs that will be the buyer’s responsibility once a contract is signed. They include the costs associated with any loan the buyer obtains in connection with the transaction, including any charges that an owners’ association or its management company might assess for providing information required by the lender.</a:t>
            </a:r>
          </a:p>
          <a:p>
            <a:pPr marL="0" indent="0">
              <a:buNone/>
            </a:pPr>
            <a:r>
              <a:rPr lang="en-US" sz="1800" dirty="0">
                <a:latin typeface="Myriad Pro" panose="020B0503030403020204" pitchFamily="34" charset="0"/>
              </a:rPr>
              <a:t>The buyer will also be responsible for any charges required by an owners’ association declaration to be paid by a buyer for the buyer’s future use and enjoyment of the property. Examples include membership fees, and charges for the buyer’s use of common elements such as a swimming pool.</a:t>
            </a:r>
          </a:p>
          <a:p>
            <a:pPr marL="0" indent="0">
              <a:buNone/>
            </a:pPr>
            <a:r>
              <a:rPr lang="en-US" sz="1800" dirty="0">
                <a:latin typeface="Myriad Pro" panose="020B0503030403020204" pitchFamily="34" charset="0"/>
              </a:rPr>
              <a:t>Paragraph 6(b) makes the buyer responsible for costs of any appraisal, title search and title insurance obtained by the buyer, any fees for recording the deed, and any attorney fees charged by a closing attorney to prepare the Closing Disclosure, the Seller Disclosure and any other settlement statement. </a:t>
            </a:r>
          </a:p>
        </p:txBody>
      </p:sp>
    </p:spTree>
    <p:extLst>
      <p:ext uri="{BB962C8B-B14F-4D97-AF65-F5344CB8AC3E}">
        <p14:creationId xmlns:p14="http://schemas.microsoft.com/office/powerpoint/2010/main" val="165630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“Buyer Representations” paragraph in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The first three representations required in paragraph 5 are statements regarding current facts that the seller may reasonably rely upon in deciding whether to enter into a contract with the buyer. If, before settlement, the seller determines that any of those representations were not true, that fact could provide the seller with a legal basis to terminate the contract.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CDD60479-B7FC-9D41-9538-4E32543D739A}"/>
              </a:ext>
            </a:extLst>
          </p:cNvPr>
          <p:cNvPicPr>
            <a:picLocks noChangeAspect="1"/>
          </p:cNvPicPr>
          <p:nvPr/>
        </p:nvPicPr>
        <p:blipFill>
          <a:blip r:embed="rId3"/>
          <a:stretch>
            <a:fillRect/>
          </a:stretch>
        </p:blipFill>
        <p:spPr>
          <a:xfrm>
            <a:off x="4588709" y="3312078"/>
            <a:ext cx="3014581" cy="3014581"/>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Why is the buyer required to represent the buyer’s intentions regarding obtaining a loan to purchase the property?</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3027404" y="2398627"/>
            <a:ext cx="8326395" cy="3778336"/>
          </a:xfrm>
        </p:spPr>
        <p:txBody>
          <a:bodyPr>
            <a:noAutofit/>
          </a:bodyPr>
          <a:lstStyle/>
          <a:p>
            <a:pPr marL="0" indent="0">
              <a:buNone/>
            </a:pPr>
            <a:r>
              <a:rPr lang="en-US" sz="1800" dirty="0">
                <a:latin typeface="Myriad Pro" panose="020B0503030403020204" pitchFamily="34" charset="0"/>
              </a:rPr>
              <a:t>A buyer’s intentions regarding obtaining a loan, and the type of that loan, are factors that a seller will likely consider in deciding whether to enter into a contract with the buyer. </a:t>
            </a:r>
          </a:p>
          <a:p>
            <a:pPr marL="0" indent="0">
              <a:buNone/>
            </a:pPr>
            <a:r>
              <a:rPr lang="en-US" sz="1800" dirty="0">
                <a:latin typeface="Myriad Pro" panose="020B0503030403020204" pitchFamily="34" charset="0"/>
              </a:rPr>
              <a:t>If a buyer discloses an intent to obtain a loan, the buyer must also disclose both the type of loan the buyer intends to obtain (choices include conventional loans, FHA loans, VA loans and others), whether the loan will be a fixed or adjustable rate loan, and the term and maximum initial interest rate of the loan.</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AA69BB75-58B2-054E-B609-2E19746A7D1E}"/>
              </a:ext>
            </a:extLst>
          </p:cNvPr>
          <p:cNvPicPr>
            <a:picLocks noChangeAspect="1"/>
          </p:cNvPicPr>
          <p:nvPr/>
        </p:nvPicPr>
        <p:blipFill>
          <a:blip r:embed="rId4"/>
          <a:stretch>
            <a:fillRect/>
          </a:stretch>
        </p:blipFill>
        <p:spPr>
          <a:xfrm>
            <a:off x="321274" y="2026173"/>
            <a:ext cx="2706130" cy="2706130"/>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If a buyer represents that there is no intention to obtain a loan, can the buyer later decide to seek financing?</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representation made in paragraph 5(a) is merely a statement of the buyer’s intent at the time the representation is made. If the buyer is acting in good faith when the representation is made, it would not be a breach of contract for the buyer to seek financing after the parties are under contract. However, if a buyer misrepresents their intent to pay cash, that is arguably a breach of contract and could potentially lead to the loss of the buyer’s earnest money deposit. </a:t>
            </a:r>
          </a:p>
        </p:txBody>
      </p:sp>
      <p:pic>
        <p:nvPicPr>
          <p:cNvPr id="3" name="Picture 2">
            <a:extLst>
              <a:ext uri="{FF2B5EF4-FFF2-40B4-BE49-F238E27FC236}">
                <a16:creationId xmlns:a16="http://schemas.microsoft.com/office/drawing/2014/main" id="{834A0C88-A1C5-3642-A678-EFE6B18FA138}"/>
              </a:ext>
            </a:extLst>
          </p:cNvPr>
          <p:cNvPicPr>
            <a:picLocks noChangeAspect="1"/>
          </p:cNvPicPr>
          <p:nvPr/>
        </p:nvPicPr>
        <p:blipFill>
          <a:blip r:embed="rId3"/>
          <a:stretch>
            <a:fillRect/>
          </a:stretch>
        </p:blipFill>
        <p:spPr>
          <a:xfrm>
            <a:off x="3994321" y="2889988"/>
            <a:ext cx="4203357" cy="4203357"/>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If the buyer represents an intention to obtain one type of loan, can the buyer seek different financing?</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 representation made in paragraph 5(a) regarding the type of loan the buyer intends to obtain is merely a statement of the buyer’s intent at the time the representation is made. If the buyer later decides to seek a different form of financing, that would not be a breach of contract unless the buyer was not acting in good faith when the initial representation was made. </a:t>
            </a:r>
          </a:p>
        </p:txBody>
      </p:sp>
      <p:pic>
        <p:nvPicPr>
          <p:cNvPr id="3" name="Picture 2">
            <a:extLst>
              <a:ext uri="{FF2B5EF4-FFF2-40B4-BE49-F238E27FC236}">
                <a16:creationId xmlns:a16="http://schemas.microsoft.com/office/drawing/2014/main" id="{581D1D24-F3A2-9740-9F52-D0BD681C947E}"/>
              </a:ext>
            </a:extLst>
          </p:cNvPr>
          <p:cNvPicPr>
            <a:picLocks noChangeAspect="1"/>
          </p:cNvPicPr>
          <p:nvPr/>
        </p:nvPicPr>
        <p:blipFill>
          <a:blip r:embed="rId3"/>
          <a:stretch>
            <a:fillRect/>
          </a:stretch>
        </p:blipFill>
        <p:spPr>
          <a:xfrm>
            <a:off x="4763997" y="3483189"/>
            <a:ext cx="2693773" cy="2693773"/>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represents that there is no intention to obtain a loan, should the seller take any action to verify buyer’s ability to pay?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 representation made in paragraph 5(a) regarding the type of loan the buyer intends to obtain is merely a statement of the buyer’s intent at the time the representation is made. If the buyer later decides to seek a different form of financing, that would not be a breach of contract unless the buyer was not acting in good faith when the initial representation was made. </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represents that there is no intention to obtain a loan, should the seller take any action to verify buyer’s ability to pay?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Prior to signing the buyer’s offer, the seller should obtain documentation from the buyer which demonstrates that the buyer will be able to close on the purchase without the necessity of obtaining a new loan. </a:t>
            </a:r>
          </a:p>
        </p:txBody>
      </p:sp>
      <p:pic>
        <p:nvPicPr>
          <p:cNvPr id="3" name="Picture 2">
            <a:extLst>
              <a:ext uri="{FF2B5EF4-FFF2-40B4-BE49-F238E27FC236}">
                <a16:creationId xmlns:a16="http://schemas.microsoft.com/office/drawing/2014/main" id="{D0D138DA-9F7E-0E49-8570-4179E58B58DA}"/>
              </a:ext>
            </a:extLst>
          </p:cNvPr>
          <p:cNvPicPr>
            <a:picLocks noChangeAspect="1"/>
          </p:cNvPicPr>
          <p:nvPr/>
        </p:nvPicPr>
        <p:blipFill>
          <a:blip r:embed="rId3"/>
          <a:stretch>
            <a:fillRect/>
          </a:stretch>
        </p:blipFill>
        <p:spPr>
          <a:xfrm>
            <a:off x="4735727" y="3210697"/>
            <a:ext cx="2720546" cy="2720546"/>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is the buyer required to represent whether the buyer has to sell or lease other property in order to complete the purchase?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409566" y="2398627"/>
            <a:ext cx="8944233"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 buyer’s need to sell or lease other property in order to complete the purchase, and the current status of the needed sale or lease, are additional factors that a seller will likely consider in deciding whether to enter into a contract with the buyer. </a:t>
            </a:r>
          </a:p>
          <a:p>
            <a:pPr marL="0" indent="0">
              <a:buNone/>
            </a:pPr>
            <a:r>
              <a:rPr lang="en-US" sz="1800" dirty="0">
                <a:latin typeface="Myriad Pro" panose="020B0503030403020204" pitchFamily="34" charset="0"/>
              </a:rPr>
              <a:t>If the buyer discloses that other real property must be sold or leased, paragraph 5(b) obligates the buyer to identify that other property, to disclose whether that other property is already under contract and, if not, whether that other property is currently listed for sale or lease with a licensed real estate broker.</a:t>
            </a:r>
          </a:p>
        </p:txBody>
      </p:sp>
      <p:pic>
        <p:nvPicPr>
          <p:cNvPr id="3" name="Picture 2">
            <a:extLst>
              <a:ext uri="{FF2B5EF4-FFF2-40B4-BE49-F238E27FC236}">
                <a16:creationId xmlns:a16="http://schemas.microsoft.com/office/drawing/2014/main" id="{12E8F736-9A14-7444-9CEF-3C64F1E8DAE6}"/>
              </a:ext>
            </a:extLst>
          </p:cNvPr>
          <p:cNvPicPr>
            <a:picLocks noChangeAspect="1"/>
          </p:cNvPicPr>
          <p:nvPr/>
        </p:nvPicPr>
        <p:blipFill>
          <a:blip r:embed="rId3"/>
          <a:stretch>
            <a:fillRect/>
          </a:stretch>
        </p:blipFill>
        <p:spPr>
          <a:xfrm>
            <a:off x="578708" y="2447312"/>
            <a:ext cx="1830859" cy="1830859"/>
          </a:xfrm>
          <a:prstGeom prst="rect">
            <a:avLst/>
          </a:prstGeom>
        </p:spPr>
      </p:pic>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is the buyer required to make two additional representations regarding the buyer’s receipt of the mandatory disclosure statements?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RPOADS and the MOG are disclosure forms created by the North Carolina Real Estate Commission pursuant to North Carolina’s Residential Property Disclosure Act (the “Act”). With some exceptions, the Act requires owners of “residential real property” (defined in the Act to include single-family homes, individual condominiums and town-homes, and buildings with up to four dwelling units) to furnish buyers with two disclosure statements no later than the time the buyer makes an offer. </a:t>
            </a:r>
          </a:p>
          <a:p>
            <a:pPr marL="0" indent="0">
              <a:buNone/>
            </a:pPr>
            <a:r>
              <a:rPr lang="en-US" sz="1800" dirty="0">
                <a:latin typeface="Myriad Pro" panose="020B0503030403020204" pitchFamily="34" charset="0"/>
              </a:rPr>
              <a:t>If the RPOADS and the MOG are not delivered to the buyer prior to or at the time the offer is made, the buyer may cancel the contract. However, the buyer’s right to cancel the contract expires if it is not exercised within the time frames set forth in paragraphs 5(d) and 5(e).</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1398</Words>
  <Application>Microsoft Macintosh PowerPoint</Application>
  <PresentationFormat>Widescreen</PresentationFormat>
  <Paragraphs>38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Myriad Pro</vt:lpstr>
      <vt:lpstr>Office Theme</vt:lpstr>
      <vt:lpstr>PowerPoint Presentation</vt:lpstr>
      <vt:lpstr>What is the purpose of the “Buyer Representations” paragraph in Form 2-T?</vt:lpstr>
      <vt:lpstr>Why is the buyer required to represent the buyer’s intentions regarding obtaining a loan to purchase the property?</vt:lpstr>
      <vt:lpstr>If a buyer represents that there is no intention to obtain a loan, can the buyer later decide to seek financing?</vt:lpstr>
      <vt:lpstr>If the buyer represents an intention to obtain one type of loan, can the buyer seek different financing?</vt:lpstr>
      <vt:lpstr>If the buyer represents that there is no intention to obtain a loan, should the seller take any action to verify buyer’s ability to pay?</vt:lpstr>
      <vt:lpstr>If the buyer represents that there is no intention to obtain a loan, should the seller take any action to verify buyer’s ability to pay?</vt:lpstr>
      <vt:lpstr>Why is the buyer required to represent whether the buyer has to sell or lease other property in order to complete the purchase?</vt:lpstr>
      <vt:lpstr>Why is the buyer required to make two additional representations regarding the buyer’s receipt of the mandatory disclosure statements?</vt:lpstr>
      <vt:lpstr>What is the purpose of the “Buyer Obligations” paragraph in Form 2-T?</vt:lpstr>
      <vt:lpstr>What are Proposed Special Assessments?</vt:lpstr>
      <vt:lpstr>What are the additional costs that the buyer will be responsible for paying?</vt:lpstr>
      <vt:lpstr>What are Proposed Special Assessments?</vt:lpstr>
      <vt:lpstr>What are the additional costs that the buyer will be responsible for paying?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39</cp:revision>
  <dcterms:created xsi:type="dcterms:W3CDTF">2020-06-09T02:44:20Z</dcterms:created>
  <dcterms:modified xsi:type="dcterms:W3CDTF">2021-07-30T16:32:11Z</dcterms:modified>
</cp:coreProperties>
</file>