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73" r:id="rId3"/>
    <p:sldId id="259" r:id="rId4"/>
    <p:sldId id="260" r:id="rId5"/>
    <p:sldId id="261" r:id="rId6"/>
    <p:sldId id="262" r:id="rId7"/>
    <p:sldId id="274" r:id="rId8"/>
    <p:sldId id="263" r:id="rId9"/>
    <p:sldId id="264" r:id="rId10"/>
    <p:sldId id="265" r:id="rId11"/>
    <p:sldId id="266" r:id="rId12"/>
    <p:sldId id="267" r:id="rId13"/>
    <p:sldId id="268" r:id="rId14"/>
    <p:sldId id="269" r:id="rId15"/>
    <p:sldId id="275"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snapToObjects="1">
      <p:cViewPr varScale="1">
        <p:scale>
          <a:sx n="104" d="100"/>
          <a:sy n="104" d="100"/>
        </p:scale>
        <p:origin x="896" y="192"/>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7/30/21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4</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3" y="753763"/>
            <a:ext cx="10540313" cy="2862322"/>
          </a:xfrm>
          <a:prstGeom prst="rect">
            <a:avLst/>
          </a:prstGeom>
          <a:noFill/>
        </p:spPr>
        <p:txBody>
          <a:bodyPr wrap="square" rtlCol="0">
            <a:spAutoFit/>
          </a:bodyPr>
          <a:lstStyle/>
          <a:p>
            <a:r>
              <a:rPr lang="en-US" sz="6000" b="1" dirty="0">
                <a:latin typeface="Arial Narrow" panose="020B0604020202020204" pitchFamily="34" charset="0"/>
                <a:cs typeface="Arial Narrow" panose="020B0604020202020204" pitchFamily="34" charset="0"/>
              </a:rPr>
              <a:t>CONDUCT OF TRANSACTION/ DELIVERY &amp; RECEIPT OF FUNDS:</a:t>
            </a:r>
          </a:p>
          <a:p>
            <a:r>
              <a:rPr lang="en-US" sz="6000" b="1" dirty="0">
                <a:solidFill>
                  <a:schemeClr val="bg1"/>
                </a:solidFill>
                <a:latin typeface="Arial Narrow" panose="020B0604020202020204" pitchFamily="34" charset="0"/>
                <a:cs typeface="Arial Narrow" panose="020B0604020202020204" pitchFamily="34" charset="0"/>
              </a:rPr>
              <a:t>BROKER VERSION</a:t>
            </a:r>
          </a:p>
        </p:txBody>
      </p:sp>
    </p:spTree>
    <p:extLst>
      <p:ext uri="{BB962C8B-B14F-4D97-AF65-F5344CB8AC3E}">
        <p14:creationId xmlns:p14="http://schemas.microsoft.com/office/powerpoint/2010/main" val="811782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If the Due Diligence Fee is delivered to the listing agent, should the listing agent acknowledge receipt of the DDF?</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1989438" y="2398627"/>
            <a:ext cx="9364362"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The listing agent should sign and date the “Listing Agent Acknowledgment of Due Diligence Fee” section on the last page of Form 2-T.</a:t>
            </a:r>
          </a:p>
          <a:p>
            <a:pPr marL="0" indent="0">
              <a:buNone/>
            </a:pPr>
            <a:r>
              <a:rPr lang="en-US" sz="1800" dirty="0">
                <a:latin typeface="Myriad Pro" panose="020B0503030403020204" pitchFamily="34" charset="0"/>
              </a:rPr>
              <a:t>The DDF may be delivered to, and the acknowledgment signed by, a representative of the listing agent’s firm other than the listing agent himself or herself.</a:t>
            </a:r>
          </a:p>
        </p:txBody>
      </p:sp>
      <p:pic>
        <p:nvPicPr>
          <p:cNvPr id="3" name="Picture 2">
            <a:extLst>
              <a:ext uri="{FF2B5EF4-FFF2-40B4-BE49-F238E27FC236}">
                <a16:creationId xmlns:a16="http://schemas.microsoft.com/office/drawing/2014/main" id="{5009E7EB-4064-2847-95F1-4B8E950B1BC0}"/>
              </a:ext>
            </a:extLst>
          </p:cNvPr>
          <p:cNvPicPr>
            <a:picLocks noChangeAspect="1"/>
          </p:cNvPicPr>
          <p:nvPr/>
        </p:nvPicPr>
        <p:blipFill>
          <a:blip r:embed="rId3"/>
          <a:stretch>
            <a:fillRect/>
          </a:stretch>
        </p:blipFill>
        <p:spPr>
          <a:xfrm>
            <a:off x="146221" y="1962664"/>
            <a:ext cx="2053281" cy="2053281"/>
          </a:xfrm>
          <a:prstGeom prst="rect">
            <a:avLst/>
          </a:prstGeom>
        </p:spPr>
      </p:pic>
    </p:spTree>
    <p:extLst>
      <p:ext uri="{BB962C8B-B14F-4D97-AF65-F5344CB8AC3E}">
        <p14:creationId xmlns:p14="http://schemas.microsoft.com/office/powerpoint/2010/main" val="1264169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Is it important for the listing agent to promptly deliver the Due Diligence Fee to the seller?</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Real Estate Commission Rule 58A.0116(b)(4) prohibits a broker from retaining a DDF check for more than three business days after the property goes under contract.</a:t>
            </a:r>
          </a:p>
          <a:p>
            <a:pPr marL="0" indent="0">
              <a:buNone/>
            </a:pPr>
            <a:r>
              <a:rPr lang="en-US" sz="1800" dirty="0">
                <a:latin typeface="Myriad Pro" panose="020B0503030403020204" pitchFamily="34" charset="0"/>
              </a:rPr>
              <a:t>In addition, during the time that the DDF check is in the custody of the listing agent, the same Real Estate Commission Rule would require the listing agent to return the DDF check to the buyer/buyer agent if instructed to do so by the buyer. </a:t>
            </a:r>
          </a:p>
        </p:txBody>
      </p:sp>
    </p:spTree>
    <p:extLst>
      <p:ext uri="{BB962C8B-B14F-4D97-AF65-F5344CB8AC3E}">
        <p14:creationId xmlns:p14="http://schemas.microsoft.com/office/powerpoint/2010/main" val="1105183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If the Due Diligence Fee is delivered directly to the seller by the buyer or buyer agent, must the listing agent sign the Acknowledgment of Receipt?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No. If the Due Diligence Fee is delivered directly to the Seller rather than the listing agent, that section should not be completed.</a:t>
            </a:r>
          </a:p>
        </p:txBody>
      </p:sp>
    </p:spTree>
    <p:extLst>
      <p:ext uri="{BB962C8B-B14F-4D97-AF65-F5344CB8AC3E}">
        <p14:creationId xmlns:p14="http://schemas.microsoft.com/office/powerpoint/2010/main" val="917973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If the listing agent has acknowledged receipt of the DDF, must the seller also acknowledge receipt of it?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1594022" y="2398627"/>
            <a:ext cx="9759778"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The seller’s failure or refusal to acknowledge receipt of the DDF in writing wouldn’t affect the validity of a contract, but it is a good practice to obtain the seller’s written acknowledgment if at all possible. </a:t>
            </a:r>
          </a:p>
        </p:txBody>
      </p:sp>
      <p:pic>
        <p:nvPicPr>
          <p:cNvPr id="3" name="Picture 2">
            <a:extLst>
              <a:ext uri="{FF2B5EF4-FFF2-40B4-BE49-F238E27FC236}">
                <a16:creationId xmlns:a16="http://schemas.microsoft.com/office/drawing/2014/main" id="{7F8D6C60-6C76-A34D-951D-E3FC3A946C51}"/>
              </a:ext>
            </a:extLst>
          </p:cNvPr>
          <p:cNvPicPr>
            <a:picLocks noChangeAspect="1"/>
          </p:cNvPicPr>
          <p:nvPr/>
        </p:nvPicPr>
        <p:blipFill>
          <a:blip r:embed="rId3"/>
          <a:stretch>
            <a:fillRect/>
          </a:stretch>
        </p:blipFill>
        <p:spPr>
          <a:xfrm>
            <a:off x="257434" y="1778283"/>
            <a:ext cx="1890925" cy="1890925"/>
          </a:xfrm>
          <a:prstGeom prst="rect">
            <a:avLst/>
          </a:prstGeom>
        </p:spPr>
      </p:pic>
    </p:spTree>
    <p:extLst>
      <p:ext uri="{BB962C8B-B14F-4D97-AF65-F5344CB8AC3E}">
        <p14:creationId xmlns:p14="http://schemas.microsoft.com/office/powerpoint/2010/main" val="3778811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Is it important for the escrow agent to acknowledge receipt of the Initial and/or Additional Earnest Money Deposit?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Although the escrow agent is not a party to the contract, the escrow agent has duties to both parties under the contract. The escrow agent’s signature in the Escrow Agent Acknowledgment section on the last page of Form 2-T constitutes the escrow agent’s agreement to hold and disburse the EMD in accordance with the contract’s terms.</a:t>
            </a:r>
          </a:p>
          <a:p>
            <a:pPr marL="0" indent="0">
              <a:buNone/>
            </a:pPr>
            <a:r>
              <a:rPr lang="en-US" sz="1800" dirty="0">
                <a:latin typeface="Myriad Pro" panose="020B0503030403020204" pitchFamily="34" charset="0"/>
              </a:rPr>
              <a:t>The EMD may be delivered to, and the acknowledgment signed by, a representative of the escrow agent’s firm other than the escrow agent himself or herself.</a:t>
            </a:r>
          </a:p>
          <a:p>
            <a:pPr marL="0" indent="0">
              <a:buNone/>
            </a:pPr>
            <a:r>
              <a:rPr lang="en-US" sz="1800" dirty="0">
                <a:latin typeface="Myriad Pro" panose="020B0503030403020204" pitchFamily="34" charset="0"/>
              </a:rPr>
              <a:t>If the Escrow Agent refuses to sign the Acknowledgment, consideration should be given to identifying another Escrow Agent. In such a case, the contract should be amended to name the new Escrow Agent. The Agreement to Amend Contract (Form 4-T) may be used for this purpose.</a:t>
            </a:r>
          </a:p>
        </p:txBody>
      </p:sp>
    </p:spTree>
    <p:extLst>
      <p:ext uri="{BB962C8B-B14F-4D97-AF65-F5344CB8AC3E}">
        <p14:creationId xmlns:p14="http://schemas.microsoft.com/office/powerpoint/2010/main" val="3351636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44EAA0-6CBB-E847-9519-CFA55EB502E0}"/>
              </a:ext>
            </a:extLst>
          </p:cNvPr>
          <p:cNvSpPr/>
          <p:nvPr/>
        </p:nvSpPr>
        <p:spPr>
          <a:xfrm>
            <a:off x="0" y="0"/>
            <a:ext cx="12191998" cy="6868864"/>
          </a:xfrm>
          <a:prstGeom prst="rect">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3">
            <a:extLst>
              <a:ext uri="{FF2B5EF4-FFF2-40B4-BE49-F238E27FC236}">
                <a16:creationId xmlns:a16="http://schemas.microsoft.com/office/drawing/2014/main" id="{EA334D27-6B11-934E-ADBE-D54E3E6178E6}"/>
              </a:ext>
            </a:extLst>
          </p:cNvPr>
          <p:cNvSpPr txBox="1">
            <a:spLocks/>
          </p:cNvSpPr>
          <p:nvPr/>
        </p:nvSpPr>
        <p:spPr>
          <a:xfrm>
            <a:off x="1781648" y="2826674"/>
            <a:ext cx="8660008" cy="5497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latin typeface="DIN Condensed" pitchFamily="2" charset="0"/>
              </a:rPr>
              <a:t>SIGNATURES</a:t>
            </a:r>
          </a:p>
        </p:txBody>
      </p:sp>
      <p:sp>
        <p:nvSpPr>
          <p:cNvPr id="5" name="Rectangle 4">
            <a:extLst>
              <a:ext uri="{FF2B5EF4-FFF2-40B4-BE49-F238E27FC236}">
                <a16:creationId xmlns:a16="http://schemas.microsoft.com/office/drawing/2014/main" id="{421F2520-E284-A943-B526-F4E5699C9EC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D16B963-B350-1B47-B523-BB76D079E49F}"/>
              </a:ext>
            </a:extLst>
          </p:cNvPr>
          <p:cNvPicPr>
            <a:picLocks noChangeAspect="1"/>
          </p:cNvPicPr>
          <p:nvPr/>
        </p:nvPicPr>
        <p:blipFill>
          <a:blip r:embed="rId2"/>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4081225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Who must sign the contract?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All persons listed as a “Seller” or a “Buyer” in paragraph 1 of Form 2-T must sign the contract. See article on Identification of Parties/Property for more information on who must be identified in a contract as a seller or buyer and the proper form of signature for persons acting in a representative capacity.</a:t>
            </a:r>
          </a:p>
        </p:txBody>
      </p:sp>
      <p:pic>
        <p:nvPicPr>
          <p:cNvPr id="7" name="Picture 6">
            <a:extLst>
              <a:ext uri="{FF2B5EF4-FFF2-40B4-BE49-F238E27FC236}">
                <a16:creationId xmlns:a16="http://schemas.microsoft.com/office/drawing/2014/main" id="{7AC05B16-1C60-9E42-B4B8-C0CE5D9122B0}"/>
              </a:ext>
            </a:extLst>
          </p:cNvPr>
          <p:cNvPicPr>
            <a:picLocks noChangeAspect="1"/>
          </p:cNvPicPr>
          <p:nvPr/>
        </p:nvPicPr>
        <p:blipFill>
          <a:blip r:embed="rId3"/>
          <a:stretch>
            <a:fillRect/>
          </a:stretch>
        </p:blipFill>
        <p:spPr>
          <a:xfrm>
            <a:off x="3892296" y="2384108"/>
            <a:ext cx="4407408" cy="4407408"/>
          </a:xfrm>
          <a:prstGeom prst="rect">
            <a:avLst/>
          </a:prstGeom>
        </p:spPr>
      </p:pic>
    </p:spTree>
    <p:extLst>
      <p:ext uri="{BB962C8B-B14F-4D97-AF65-F5344CB8AC3E}">
        <p14:creationId xmlns:p14="http://schemas.microsoft.com/office/powerpoint/2010/main" val="1378131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are Proposed Special Assessments?</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Special Assessments and Proposed Special Assessments are both defined in paragraph 1(n) of Form 2-T. Proposed Special Assessments are those Special Assessments that are under formal consideration but which have not yet been approved prior to Settlement.</a:t>
            </a:r>
          </a:p>
          <a:p>
            <a:pPr marL="0" indent="0">
              <a:buNone/>
            </a:pPr>
            <a:r>
              <a:rPr lang="en-US" sz="1800" dirty="0">
                <a:latin typeface="Myriad Pro" panose="020B0503030403020204" pitchFamily="34" charset="0"/>
              </a:rPr>
              <a:t>An article discussing the difference between Proposed Special Assessments and Confirmed Special Assessments is available here.</a:t>
            </a:r>
          </a:p>
        </p:txBody>
      </p:sp>
    </p:spTree>
    <p:extLst>
      <p:ext uri="{BB962C8B-B14F-4D97-AF65-F5344CB8AC3E}">
        <p14:creationId xmlns:p14="http://schemas.microsoft.com/office/powerpoint/2010/main" val="204598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are the additional costs that the buyer will be responsible for paying?</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Paragraph 6(b) lists nine categories of costs that will be the buyer’s responsibility once a contract is signed. They include the costs associated with any loan the buyer obtains in connection with the transaction, including any charges that an owners’ association or its management company might assess for providing information required by the lender.</a:t>
            </a:r>
          </a:p>
          <a:p>
            <a:pPr marL="0" indent="0">
              <a:buNone/>
            </a:pPr>
            <a:r>
              <a:rPr lang="en-US" sz="1800" dirty="0">
                <a:latin typeface="Myriad Pro" panose="020B0503030403020204" pitchFamily="34" charset="0"/>
              </a:rPr>
              <a:t>The buyer will also be responsible for any charges required by an owners’ association declaration to be paid by a buyer for the buyer’s future use and enjoyment of the property. Examples include membership fees, and charges for the buyer’s use of common elements such as a swimming pool.</a:t>
            </a:r>
          </a:p>
          <a:p>
            <a:pPr marL="0" indent="0">
              <a:buNone/>
            </a:pPr>
            <a:r>
              <a:rPr lang="en-US" sz="1800" dirty="0">
                <a:latin typeface="Myriad Pro" panose="020B0503030403020204" pitchFamily="34" charset="0"/>
              </a:rPr>
              <a:t>Paragraph 6(b) makes the buyer responsible for costs of any appraisal, title search and title insurance obtained by the buyer, any fees for recording the deed, and any attorney fees charged by a closing attorney to prepare the Closing Disclosure, the Seller Disclosure and any other settlement statement. </a:t>
            </a:r>
          </a:p>
        </p:txBody>
      </p:sp>
    </p:spTree>
    <p:extLst>
      <p:ext uri="{BB962C8B-B14F-4D97-AF65-F5344CB8AC3E}">
        <p14:creationId xmlns:p14="http://schemas.microsoft.com/office/powerpoint/2010/main" val="1656307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44EAA0-6CBB-E847-9519-CFA55EB502E0}"/>
              </a:ext>
            </a:extLst>
          </p:cNvPr>
          <p:cNvSpPr/>
          <p:nvPr/>
        </p:nvSpPr>
        <p:spPr>
          <a:xfrm>
            <a:off x="0" y="0"/>
            <a:ext cx="12191998" cy="6868864"/>
          </a:xfrm>
          <a:prstGeom prst="rect">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3">
            <a:extLst>
              <a:ext uri="{FF2B5EF4-FFF2-40B4-BE49-F238E27FC236}">
                <a16:creationId xmlns:a16="http://schemas.microsoft.com/office/drawing/2014/main" id="{EA334D27-6B11-934E-ADBE-D54E3E6178E6}"/>
              </a:ext>
            </a:extLst>
          </p:cNvPr>
          <p:cNvSpPr txBox="1">
            <a:spLocks/>
          </p:cNvSpPr>
          <p:nvPr/>
        </p:nvSpPr>
        <p:spPr>
          <a:xfrm>
            <a:off x="1765995" y="2888458"/>
            <a:ext cx="8660008" cy="5497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latin typeface="DIN Condensed" pitchFamily="2" charset="0"/>
              </a:rPr>
              <a:t>CONDUCT OF TRANSACTION BY ELECTRONIC MEANS</a:t>
            </a:r>
          </a:p>
        </p:txBody>
      </p:sp>
      <p:sp>
        <p:nvSpPr>
          <p:cNvPr id="5" name="Rectangle 4">
            <a:extLst>
              <a:ext uri="{FF2B5EF4-FFF2-40B4-BE49-F238E27FC236}">
                <a16:creationId xmlns:a16="http://schemas.microsoft.com/office/drawing/2014/main" id="{421F2520-E284-A943-B526-F4E5699C9EC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D16B963-B350-1B47-B523-BB76D079E49F}"/>
              </a:ext>
            </a:extLst>
          </p:cNvPr>
          <p:cNvPicPr>
            <a:picLocks noChangeAspect="1"/>
          </p:cNvPicPr>
          <p:nvPr/>
        </p:nvPicPr>
        <p:blipFill>
          <a:blip r:embed="rId2"/>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1446412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E63AED-7B51-BA47-B9F2-0E79ADC3E829}"/>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38200" y="425453"/>
            <a:ext cx="10515600" cy="1823476"/>
          </a:xfrm>
        </p:spPr>
        <p:txBody>
          <a:bodyPr>
            <a:normAutofit/>
          </a:bodyPr>
          <a:lstStyle/>
          <a:p>
            <a:r>
              <a:rPr lang="en-US" sz="3200" b="1" dirty="0">
                <a:solidFill>
                  <a:srgbClr val="107BAB"/>
                </a:solidFill>
                <a:latin typeface="Myriad Pro" panose="020B0503030403020204" pitchFamily="34" charset="0"/>
              </a:rPr>
              <a:t>Can the buyer and seller enter into a contract on Form 2-T using electronic means?</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2145956" y="2384108"/>
            <a:ext cx="9207843" cy="3792854"/>
          </a:xfrm>
        </p:spPr>
        <p:txBody>
          <a:bodyPr>
            <a:normAutofit/>
          </a:bodyPr>
          <a:lstStyle/>
          <a:p>
            <a:pPr marL="0" indent="0">
              <a:buNone/>
            </a:pPr>
            <a:r>
              <a:rPr lang="en-US" sz="1800" dirty="0">
                <a:latin typeface="Myriad Pro" panose="020B0503030403020204" pitchFamily="34" charset="0"/>
              </a:rPr>
              <a:t>Yes. The NC Uniform Electronic Transactions Act (“UETA”) is the law permitting transactions to be conducted by electronic means. In accordance with UETA, paragraph 20 of Form 2-T specifically provides that any action may be conducted electronically, including signing of the contract and any notice or communication given in connection with the contract. </a:t>
            </a:r>
          </a:p>
        </p:txBody>
      </p:sp>
      <p:sp>
        <p:nvSpPr>
          <p:cNvPr id="15" name="Rectangle 14">
            <a:extLst>
              <a:ext uri="{FF2B5EF4-FFF2-40B4-BE49-F238E27FC236}">
                <a16:creationId xmlns:a16="http://schemas.microsoft.com/office/drawing/2014/main" id="{2B3AA073-21E4-0046-BBEA-EA325FA9EAE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FB87CF-DAD7-FF40-B0E4-5D54EF274D2E}"/>
              </a:ext>
            </a:extLst>
          </p:cNvPr>
          <p:cNvPicPr>
            <a:picLocks noChangeAspect="1"/>
          </p:cNvPicPr>
          <p:nvPr/>
        </p:nvPicPr>
        <p:blipFill>
          <a:blip r:embed="rId2"/>
          <a:stretch>
            <a:fillRect/>
          </a:stretch>
        </p:blipFill>
        <p:spPr>
          <a:xfrm>
            <a:off x="10441656" y="6191480"/>
            <a:ext cx="1780113" cy="801697"/>
          </a:xfrm>
          <a:prstGeom prst="rect">
            <a:avLst/>
          </a:prstGeom>
        </p:spPr>
      </p:pic>
      <p:pic>
        <p:nvPicPr>
          <p:cNvPr id="7" name="Picture 6">
            <a:extLst>
              <a:ext uri="{FF2B5EF4-FFF2-40B4-BE49-F238E27FC236}">
                <a16:creationId xmlns:a16="http://schemas.microsoft.com/office/drawing/2014/main" id="{61DD84C2-016C-BC47-8CFC-8023B38A1440}"/>
              </a:ext>
            </a:extLst>
          </p:cNvPr>
          <p:cNvPicPr>
            <a:picLocks noChangeAspect="1"/>
          </p:cNvPicPr>
          <p:nvPr/>
        </p:nvPicPr>
        <p:blipFill>
          <a:blip r:embed="rId3"/>
          <a:stretch>
            <a:fillRect/>
          </a:stretch>
        </p:blipFill>
        <p:spPr>
          <a:xfrm>
            <a:off x="613719" y="2258377"/>
            <a:ext cx="1532238" cy="1532238"/>
          </a:xfrm>
          <a:prstGeom prst="rect">
            <a:avLst/>
          </a:prstGeom>
        </p:spPr>
      </p:pic>
    </p:spTree>
    <p:extLst>
      <p:ext uri="{BB962C8B-B14F-4D97-AF65-F5344CB8AC3E}">
        <p14:creationId xmlns:p14="http://schemas.microsoft.com/office/powerpoint/2010/main" val="2319691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3200" b="1" dirty="0">
                <a:solidFill>
                  <a:srgbClr val="107BAB"/>
                </a:solidFill>
                <a:latin typeface="Myriad Pro" panose="020B0503030403020204" pitchFamily="34" charset="0"/>
              </a:rPr>
              <a:t>Must the “Notice Information” section in Form 2-T be completed?</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98627"/>
            <a:ext cx="10515600" cy="3778336"/>
          </a:xfrm>
        </p:spPr>
        <p:txBody>
          <a:bodyPr>
            <a:noAutofit/>
          </a:bodyPr>
          <a:lstStyle/>
          <a:p>
            <a:pPr marL="0" indent="0">
              <a:buNone/>
            </a:pPr>
            <a:r>
              <a:rPr lang="en-US" sz="1700" dirty="0">
                <a:latin typeface="Myriad Pro" panose="020B0503030403020204" pitchFamily="34" charset="0"/>
              </a:rPr>
              <a:t>Paragraph 20 of the Contract states that “[a]</a:t>
            </a:r>
            <a:r>
              <a:rPr lang="en-US" sz="1700" dirty="0" err="1">
                <a:latin typeface="Myriad Pro" panose="020B0503030403020204" pitchFamily="34" charset="0"/>
              </a:rPr>
              <a:t>ny</a:t>
            </a:r>
            <a:r>
              <a:rPr lang="en-US" sz="1700" dirty="0">
                <a:latin typeface="Myriad Pro" panose="020B0503030403020204" pitchFamily="34" charset="0"/>
              </a:rPr>
              <a:t> written notice or communication may be transmitted to any mailing address, e-mail address or fax number set forth in the ‘Notice Information’ section.” According to the Note in the Notice Information section, at least one address and/or electronic delivery address should be inserted for each party. If no contact information has been filled in for either of the parties, or their agents, it could raise a legal question as to whether a notice has been effectively sent. </a:t>
            </a:r>
          </a:p>
          <a:p>
            <a:pPr marL="0" indent="0">
              <a:buNone/>
            </a:pPr>
            <a:r>
              <a:rPr lang="en-US" sz="1700" dirty="0">
                <a:latin typeface="Myriad Pro" panose="020B0503030403020204" pitchFamily="34" charset="0"/>
              </a:rPr>
              <a:t>It is a common, permissible practice for agents not to provide email addresses or other contact information for the buyer and seller because the agents do not want their clients being contacted directly by the other agent or the other party. If the parties’ contact information is not provided, it is important that contact information for both agents be inserted in the contract. According to paragraph 20, any notice to be given to a party may be given to the party or their agent.</a:t>
            </a:r>
          </a:p>
          <a:p>
            <a:pPr marL="0" indent="0">
              <a:buNone/>
            </a:pPr>
            <a:r>
              <a:rPr lang="en-US" sz="1700" dirty="0">
                <a:latin typeface="Myriad Pro" panose="020B0503030403020204" pitchFamily="34" charset="0"/>
              </a:rPr>
              <a:t>The names of the individual selling and listing agents, their respective individual license numbers and firm names and firm license numbers should be inserted, and the appropriate agency representation box selected. This confirms the prior disclosure of the agency relationship that is required by NC Real Estate Commission Rule 58A.0104, and is not a substitute for an initial disclosure of agency relationship. </a:t>
            </a:r>
          </a:p>
          <a:p>
            <a:pPr marL="0" indent="0">
              <a:buNone/>
            </a:pPr>
            <a:endParaRPr lang="en-US" sz="1700" dirty="0">
              <a:latin typeface="Myriad Pro" panose="020B0503030403020204" pitchFamily="34" charset="0"/>
            </a:endParaRPr>
          </a:p>
          <a:p>
            <a:pPr marL="0" indent="0">
              <a:buNone/>
            </a:pPr>
            <a:endParaRPr lang="en-US" sz="1700" dirty="0">
              <a:latin typeface="Myriad Pro" panose="020B0503030403020204" pitchFamily="34" charset="0"/>
            </a:endParaRP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a:bodyPr>
          <a:lstStyle/>
          <a:p>
            <a:r>
              <a:rPr lang="en-US" sz="3200" b="1" dirty="0">
                <a:solidFill>
                  <a:srgbClr val="107BAB"/>
                </a:solidFill>
                <a:latin typeface="Myriad Pro" panose="020B0503030403020204" pitchFamily="34" charset="0"/>
              </a:rPr>
              <a:t>When is notice given electronically considered to be complete?</a:t>
            </a: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Paragraph 20 provides that delivery of notice via electronic means is deemed complete when the person sending the notice performs the final act to send the notice in a form capable of being processed by the recipient’s system, and the notice is sent to any electronic address for the party listed in the Notice Information section.</a:t>
            </a:r>
          </a:p>
          <a:p>
            <a:pPr marL="0" indent="0">
              <a:buNone/>
            </a:pPr>
            <a:r>
              <a:rPr lang="en-US" sz="1800" b="1" dirty="0">
                <a:latin typeface="Myriad Pro" panose="020B0503030403020204" pitchFamily="34" charset="0"/>
              </a:rPr>
              <a:t>EXAMPLE: </a:t>
            </a:r>
            <a:r>
              <a:rPr lang="en-US" sz="1800" dirty="0">
                <a:latin typeface="Myriad Pro" panose="020B0503030403020204" pitchFamily="34" charset="0"/>
              </a:rPr>
              <a:t>A buyer agent emails a copy of a signed Form 350-T to the listing agent at 5:00 PM according to the buyer agent’s email program. According to the listing agent’s email program, the buyer agent’s email is received by the listing agent at 5:01 PM. The notice of termination would be deemed delivered at 5:00 PM.</a:t>
            </a:r>
          </a:p>
        </p:txBody>
      </p:sp>
      <p:pic>
        <p:nvPicPr>
          <p:cNvPr id="8" name="Picture 7">
            <a:extLst>
              <a:ext uri="{FF2B5EF4-FFF2-40B4-BE49-F238E27FC236}">
                <a16:creationId xmlns:a16="http://schemas.microsoft.com/office/drawing/2014/main" id="{CA76EF41-9AD7-1047-897E-61F63D8D2A7B}"/>
              </a:ext>
            </a:extLst>
          </p:cNvPr>
          <p:cNvPicPr>
            <a:picLocks noChangeAspect="1"/>
          </p:cNvPicPr>
          <p:nvPr/>
        </p:nvPicPr>
        <p:blipFill>
          <a:blip r:embed="rId3"/>
          <a:stretch>
            <a:fillRect/>
          </a:stretch>
        </p:blipFill>
        <p:spPr>
          <a:xfrm>
            <a:off x="5116165" y="4280498"/>
            <a:ext cx="1989438" cy="1989438"/>
          </a:xfrm>
          <a:prstGeom prst="rect">
            <a:avLst/>
          </a:prstGeom>
        </p:spPr>
      </p:pic>
    </p:spTree>
    <p:extLst>
      <p:ext uri="{BB962C8B-B14F-4D97-AF65-F5344CB8AC3E}">
        <p14:creationId xmlns:p14="http://schemas.microsoft.com/office/powerpoint/2010/main" val="372303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fontScale="90000"/>
          </a:bodyPr>
          <a:lstStyle/>
          <a:p>
            <a:r>
              <a:rPr lang="en-US" sz="3500" b="1" dirty="0">
                <a:solidFill>
                  <a:srgbClr val="107BAB"/>
                </a:solidFill>
                <a:latin typeface="Myriad Pro" panose="020B0503030403020204" pitchFamily="34" charset="0"/>
              </a:rPr>
              <a:t>If information on the Notice Information page of Form 2-T is added or changed after a party makes an offer, is that considered to be a rejection of the offer?</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latin typeface="Myriad Pro" panose="020B0503030403020204" pitchFamily="34" charset="0"/>
              </a:rPr>
              <a:t>No. Paragraph 20 states that the Notice Information and Acknowledgment of Receipt of Monies sections are not material parts of the contract, and that the addition or modification of any information in either section will not constitute a rejection of an offer.</a:t>
            </a:r>
            <a:endParaRPr lang="en-US" sz="1800" dirty="0">
              <a:latin typeface="Myriad Pro" panose="020B0503030403020204" pitchFamily="34" charset="0"/>
            </a:endParaRPr>
          </a:p>
        </p:txBody>
      </p:sp>
    </p:spTree>
    <p:extLst>
      <p:ext uri="{BB962C8B-B14F-4D97-AF65-F5344CB8AC3E}">
        <p14:creationId xmlns:p14="http://schemas.microsoft.com/office/powerpoint/2010/main" val="651278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44EAA0-6CBB-E847-9519-CFA55EB502E0}"/>
              </a:ext>
            </a:extLst>
          </p:cNvPr>
          <p:cNvSpPr/>
          <p:nvPr/>
        </p:nvSpPr>
        <p:spPr>
          <a:xfrm>
            <a:off x="0" y="0"/>
            <a:ext cx="12191998" cy="6868864"/>
          </a:xfrm>
          <a:prstGeom prst="rect">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3">
            <a:extLst>
              <a:ext uri="{FF2B5EF4-FFF2-40B4-BE49-F238E27FC236}">
                <a16:creationId xmlns:a16="http://schemas.microsoft.com/office/drawing/2014/main" id="{EA334D27-6B11-934E-ADBE-D54E3E6178E6}"/>
              </a:ext>
            </a:extLst>
          </p:cNvPr>
          <p:cNvSpPr txBox="1">
            <a:spLocks/>
          </p:cNvSpPr>
          <p:nvPr/>
        </p:nvSpPr>
        <p:spPr>
          <a:xfrm>
            <a:off x="1765995" y="2888458"/>
            <a:ext cx="8660008" cy="5497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latin typeface="DIN Condensed" pitchFamily="2" charset="0"/>
              </a:rPr>
              <a:t>DELIVERY/ACKNOWLEDGMENT OF RECEIPT OF FUNDS</a:t>
            </a:r>
          </a:p>
        </p:txBody>
      </p:sp>
      <p:sp>
        <p:nvSpPr>
          <p:cNvPr id="5" name="Rectangle 4">
            <a:extLst>
              <a:ext uri="{FF2B5EF4-FFF2-40B4-BE49-F238E27FC236}">
                <a16:creationId xmlns:a16="http://schemas.microsoft.com/office/drawing/2014/main" id="{421F2520-E284-A943-B526-F4E5699C9EC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D16B963-B350-1B47-B523-BB76D079E49F}"/>
              </a:ext>
            </a:extLst>
          </p:cNvPr>
          <p:cNvPicPr>
            <a:picLocks noChangeAspect="1"/>
          </p:cNvPicPr>
          <p:nvPr/>
        </p:nvPicPr>
        <p:blipFill>
          <a:blip r:embed="rId2"/>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475075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Does delivery of the Due Diligence Fee to the listing agent constitute delivery to the seller?</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Paragraph 20 of Form 2-T specifically states that any fee, deposit or other payment to be delivered to a party may be given to the party or the party’s agent.</a:t>
            </a:r>
          </a:p>
        </p:txBody>
      </p:sp>
      <p:pic>
        <p:nvPicPr>
          <p:cNvPr id="3" name="Picture 2">
            <a:extLst>
              <a:ext uri="{FF2B5EF4-FFF2-40B4-BE49-F238E27FC236}">
                <a16:creationId xmlns:a16="http://schemas.microsoft.com/office/drawing/2014/main" id="{0F5177AA-9861-C94A-B96A-6559C06DEF70}"/>
              </a:ext>
            </a:extLst>
          </p:cNvPr>
          <p:cNvPicPr>
            <a:picLocks noChangeAspect="1"/>
          </p:cNvPicPr>
          <p:nvPr/>
        </p:nvPicPr>
        <p:blipFill>
          <a:blip r:embed="rId3"/>
          <a:stretch>
            <a:fillRect/>
          </a:stretch>
        </p:blipFill>
        <p:spPr>
          <a:xfrm>
            <a:off x="3849442" y="2370926"/>
            <a:ext cx="4522882" cy="4522882"/>
          </a:xfrm>
          <a:prstGeom prst="rect">
            <a:avLst/>
          </a:prstGeom>
        </p:spPr>
      </p:pic>
    </p:spTree>
    <p:extLst>
      <p:ext uri="{BB962C8B-B14F-4D97-AF65-F5344CB8AC3E}">
        <p14:creationId xmlns:p14="http://schemas.microsoft.com/office/powerpoint/2010/main" val="2750102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When is delivery of the Due Diligence Fee or Earnest Money Deposit considered to be complete?</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Delivery of the Due Diligence Fee to the seller or Earnest Money Deposit to the Escrow Agent is considered to be complete when the DDF or EMD has been placed into the actual possession or control of the seller or listing agent in case of the DDF, or the Escrow Agent in the case of the EMD.</a:t>
            </a:r>
          </a:p>
          <a:p>
            <a:pPr marL="0" indent="0">
              <a:buNone/>
            </a:pPr>
            <a:r>
              <a:rPr lang="en-US" sz="1800" dirty="0">
                <a:latin typeface="Myriad Pro" panose="020B0503030403020204" pitchFamily="34" charset="0"/>
              </a:rPr>
              <a:t>Putting a DDF check in the US Mail or other courier service would not constitute delivery. The “mailbox rule” operates only as a method of communicating acceptance of an offer.</a:t>
            </a:r>
          </a:p>
        </p:txBody>
      </p:sp>
      <p:pic>
        <p:nvPicPr>
          <p:cNvPr id="7" name="Picture 6">
            <a:extLst>
              <a:ext uri="{FF2B5EF4-FFF2-40B4-BE49-F238E27FC236}">
                <a16:creationId xmlns:a16="http://schemas.microsoft.com/office/drawing/2014/main" id="{7ED5936F-D85A-BD47-9198-1FF19D281102}"/>
              </a:ext>
            </a:extLst>
          </p:cNvPr>
          <p:cNvPicPr>
            <a:picLocks noChangeAspect="1"/>
          </p:cNvPicPr>
          <p:nvPr/>
        </p:nvPicPr>
        <p:blipFill>
          <a:blip r:embed="rId3"/>
          <a:stretch>
            <a:fillRect/>
          </a:stretch>
        </p:blipFill>
        <p:spPr>
          <a:xfrm>
            <a:off x="3554562" y="3594609"/>
            <a:ext cx="2808354" cy="2808354"/>
          </a:xfrm>
          <a:prstGeom prst="rect">
            <a:avLst/>
          </a:prstGeom>
        </p:spPr>
      </p:pic>
      <p:pic>
        <p:nvPicPr>
          <p:cNvPr id="8" name="Picture 7">
            <a:extLst>
              <a:ext uri="{FF2B5EF4-FFF2-40B4-BE49-F238E27FC236}">
                <a16:creationId xmlns:a16="http://schemas.microsoft.com/office/drawing/2014/main" id="{AB507E8C-39BC-0D47-A2AA-8BB0BF1CD51F}"/>
              </a:ext>
            </a:extLst>
          </p:cNvPr>
          <p:cNvPicPr>
            <a:picLocks noChangeAspect="1"/>
          </p:cNvPicPr>
          <p:nvPr/>
        </p:nvPicPr>
        <p:blipFill>
          <a:blip r:embed="rId4"/>
          <a:stretch>
            <a:fillRect/>
          </a:stretch>
        </p:blipFill>
        <p:spPr>
          <a:xfrm>
            <a:off x="5671674" y="3552510"/>
            <a:ext cx="2892552" cy="2892552"/>
          </a:xfrm>
          <a:prstGeom prst="rect">
            <a:avLst/>
          </a:prstGeom>
        </p:spPr>
      </p:pic>
    </p:spTree>
    <p:extLst>
      <p:ext uri="{BB962C8B-B14F-4D97-AF65-F5344CB8AC3E}">
        <p14:creationId xmlns:p14="http://schemas.microsoft.com/office/powerpoint/2010/main" val="2983145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1054</TotalTime>
  <Words>1518</Words>
  <Application>Microsoft Macintosh PowerPoint</Application>
  <PresentationFormat>Widescreen</PresentationFormat>
  <Paragraphs>45</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Narrow</vt:lpstr>
      <vt:lpstr>Calibri</vt:lpstr>
      <vt:lpstr>Calibri Light</vt:lpstr>
      <vt:lpstr>DIN Condensed</vt:lpstr>
      <vt:lpstr>Myriad Pro</vt:lpstr>
      <vt:lpstr>Office Theme</vt:lpstr>
      <vt:lpstr>PowerPoint Presentation</vt:lpstr>
      <vt:lpstr>PowerPoint Presentation</vt:lpstr>
      <vt:lpstr>Can the buyer and seller enter into a contract on Form 2-T using electronic means?</vt:lpstr>
      <vt:lpstr>Must the “Notice Information” section in Form 2-T be completed?</vt:lpstr>
      <vt:lpstr>When is notice given electronically considered to be complete?</vt:lpstr>
      <vt:lpstr>If information on the Notice Information page of Form 2-T is added or changed after a party makes an offer, is that considered to be a rejection of the offer?</vt:lpstr>
      <vt:lpstr>PowerPoint Presentation</vt:lpstr>
      <vt:lpstr>Does delivery of the Due Diligence Fee to the listing agent constitute delivery to the seller?</vt:lpstr>
      <vt:lpstr>When is delivery of the Due Diligence Fee or Earnest Money Deposit considered to be complete?</vt:lpstr>
      <vt:lpstr>If the Due Diligence Fee is delivered to the listing agent, should the listing agent acknowledge receipt of the DDF?</vt:lpstr>
      <vt:lpstr>Is it important for the listing agent to promptly deliver the Due Diligence Fee to the seller?</vt:lpstr>
      <vt:lpstr>If the Due Diligence Fee is delivered directly to the seller by the buyer or buyer agent, must the listing agent sign the Acknowledgment of Receipt?</vt:lpstr>
      <vt:lpstr>If the listing agent has acknowledged receipt of the DDF, must the seller also acknowledge receipt of it?</vt:lpstr>
      <vt:lpstr>Is it important for the escrow agent to acknowledge receipt of the Initial and/or Additional Earnest Money Deposit?</vt:lpstr>
      <vt:lpstr>PowerPoint Presentation</vt:lpstr>
      <vt:lpstr>Who must sign the contract?</vt:lpstr>
      <vt:lpstr>What are Proposed Special Assessments?</vt:lpstr>
      <vt:lpstr>What are the additional costs that the buyer will be responsible for paying?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Kenna Cupp</cp:lastModifiedBy>
  <cp:revision>37</cp:revision>
  <dcterms:created xsi:type="dcterms:W3CDTF">2020-06-09T02:44:20Z</dcterms:created>
  <dcterms:modified xsi:type="dcterms:W3CDTF">2021-07-30T16:32:21Z</dcterms:modified>
</cp:coreProperties>
</file>