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59" r:id="rId3"/>
    <p:sldId id="260" r:id="rId4"/>
    <p:sldId id="261" r:id="rId5"/>
    <p:sldId id="262" r:id="rId6"/>
    <p:sldId id="263" r:id="rId7"/>
    <p:sldId id="264" r:id="rId8"/>
    <p:sldId id="26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333C"/>
    <a:srgbClr val="107BAB"/>
    <a:srgbClr val="E1F0F6"/>
    <a:srgbClr val="FDF0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4"/>
  </p:normalViewPr>
  <p:slideViewPr>
    <p:cSldViewPr snapToGrid="0" snapToObjects="1">
      <p:cViewPr varScale="1">
        <p:scale>
          <a:sx n="104" d="100"/>
          <a:sy n="104" d="100"/>
        </p:scale>
        <p:origin x="896" y="192"/>
      </p:cViewPr>
      <p:guideLst/>
    </p:cSldViewPr>
  </p:slideViewPr>
  <p:notesTextViewPr>
    <p:cViewPr>
      <p:scale>
        <a:sx n="85" d="100"/>
        <a:sy n="8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A40F8B-0FD4-7841-9728-5F3CD0B8FB0F}" type="datetimeFigureOut">
              <a:rPr lang="en-US" smtClean="0"/>
              <a:t>7/30/21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AC7098-AC3E-2D48-89F4-F081ADFB5F93}" type="slidenum">
              <a:rPr lang="en-US" smtClean="0"/>
              <a:t>‹#›</a:t>
            </a:fld>
            <a:endParaRPr lang="en-US"/>
          </a:p>
        </p:txBody>
      </p:sp>
    </p:spTree>
    <p:extLst>
      <p:ext uri="{BB962C8B-B14F-4D97-AF65-F5344CB8AC3E}">
        <p14:creationId xmlns:p14="http://schemas.microsoft.com/office/powerpoint/2010/main" val="3424516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AC7098-AC3E-2D48-89F4-F081ADFB5F93}" type="slidenum">
              <a:rPr lang="en-US" smtClean="0"/>
              <a:t>3</a:t>
            </a:fld>
            <a:endParaRPr lang="en-US"/>
          </a:p>
        </p:txBody>
      </p:sp>
    </p:spTree>
    <p:extLst>
      <p:ext uri="{BB962C8B-B14F-4D97-AF65-F5344CB8AC3E}">
        <p14:creationId xmlns:p14="http://schemas.microsoft.com/office/powerpoint/2010/main" val="4001542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21AD9-9E32-614A-8B0E-CE376BDDA8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C18C0C-39C8-3E45-95E8-32D2BA0E60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4E782D0-A7EE-AC43-898F-9B44A1408CF6}"/>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D0152945-AC71-8E48-8661-E9D8D03A9C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130B22-ACA4-7D4D-AB39-49DFA9A16E23}"/>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07505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F07B0-F6F5-D94C-AFFB-AA37346ED49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C2E422-D146-5C47-9C5F-3F754405526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8D8262-9966-A242-B645-09690EDA34E9}"/>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527E8B5E-8E50-434A-A125-5E44E119AE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17B531-AFEF-AE40-A4DD-9A879EC73DA2}"/>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1650476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46E4EB-F68F-5B48-8398-F321BFBC619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3358097-7568-B240-BF32-360923F43B8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53C557-E167-9E45-974B-45F59F604310}"/>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EE780501-D8B3-384B-93B8-83F19559A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817470-5FF5-4742-B4FF-A70655F045FB}"/>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1645539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6C34A-09D9-594A-8199-2957F480C5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F10366-66E0-974B-B31A-E6B65E00160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4426A8-FF26-CC4D-BE1A-1104931EDCEA}"/>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C28F238E-1330-3A4D-81F1-1617B61E28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05FBEF-8054-5045-A626-DB69B44C541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3855128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29F0-77DE-4441-A369-C195F8902B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D26778-A6DB-854B-962D-CE1810EC2B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C9EDD26-B67B-464F-880B-8A38880542F5}"/>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25DB0E99-A523-7143-B403-44B2D1998F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054F75-6836-3443-A1ED-F7B9D4DD0580}"/>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334010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EC6FA-A541-E747-973D-2CCEE766BF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AD188D-5277-E64C-8518-12F0467D71A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16D061-B597-0140-BC7A-C8DE6C3B454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D2EEE4-6B28-1140-866A-B0F554319098}"/>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6" name="Footer Placeholder 5">
            <a:extLst>
              <a:ext uri="{FF2B5EF4-FFF2-40B4-BE49-F238E27FC236}">
                <a16:creationId xmlns:a16="http://schemas.microsoft.com/office/drawing/2014/main" id="{8E50380D-62A0-9547-8E6F-55B3D59177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FBAA2A-BB14-F74F-A340-28F00351B1E8}"/>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38360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66EAC-CA0C-D046-8D19-1BA41F2B6C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3E96A0F-FA64-4749-B46B-4A476AFA0E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2D62BAC-D0CB-EA48-AF4B-976DA31C951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859288-D249-714F-9698-26C8751FBF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3AB91DA-6CCF-F141-BF97-6A5A1305864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2C6A50-3878-C349-B610-ABE5AEF80B32}"/>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8" name="Footer Placeholder 7">
            <a:extLst>
              <a:ext uri="{FF2B5EF4-FFF2-40B4-BE49-F238E27FC236}">
                <a16:creationId xmlns:a16="http://schemas.microsoft.com/office/drawing/2014/main" id="{72934E88-C056-FC4D-85B1-4FA98066E26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F4A2983-6178-8E42-A2D5-9F0DFB11D61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261585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4AC67-E42C-B24A-A04B-977207D28A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4736515-B08C-DD45-A0C2-688A6AC29C51}"/>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4" name="Footer Placeholder 3">
            <a:extLst>
              <a:ext uri="{FF2B5EF4-FFF2-40B4-BE49-F238E27FC236}">
                <a16:creationId xmlns:a16="http://schemas.microsoft.com/office/drawing/2014/main" id="{705914C1-153C-ED48-AC95-999D7CC9D3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AFA15F7-7220-3740-81D9-F77BD6EC84C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35515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82AA1A-4E1D-0D4D-A4FC-ED0B6C7CE461}"/>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3" name="Footer Placeholder 2">
            <a:extLst>
              <a:ext uri="{FF2B5EF4-FFF2-40B4-BE49-F238E27FC236}">
                <a16:creationId xmlns:a16="http://schemas.microsoft.com/office/drawing/2014/main" id="{C94533BD-C242-0647-85D0-D3F55D07B9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B23A34E-943B-DC4B-A90A-4191BF2BD296}"/>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961485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2DBA6-09B5-1746-86D2-88CC86654A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4CE24A0-22FC-4845-990A-E60D1B728A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143704C-1168-834D-83BB-09B7340CFA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99E38D7-0E12-AE4B-83B2-3D8845C9BDD8}"/>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6" name="Footer Placeholder 5">
            <a:extLst>
              <a:ext uri="{FF2B5EF4-FFF2-40B4-BE49-F238E27FC236}">
                <a16:creationId xmlns:a16="http://schemas.microsoft.com/office/drawing/2014/main" id="{EE9D907C-2204-3642-BF34-5CE5134E2D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D8288E-C5E2-E944-A52F-43DEEF28B468}"/>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3381425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0C3B4-F356-8742-B7D5-62F165943B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25DF12D-7579-8244-B4FE-616D220D84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020304C-1AAA-794F-9798-05B3C31009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D170CE3-7813-1146-ADC5-5EADE42B648E}"/>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6" name="Footer Placeholder 5">
            <a:extLst>
              <a:ext uri="{FF2B5EF4-FFF2-40B4-BE49-F238E27FC236}">
                <a16:creationId xmlns:a16="http://schemas.microsoft.com/office/drawing/2014/main" id="{6BF72319-E980-D642-A5C8-6E46608149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DEF856-18DA-424D-80E7-5F6EA375444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1632904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73D971-22C4-E748-9E97-80B024E63E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2661FA5-6BB1-DE41-9269-3637C56771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4CC36A-7980-BA44-BCE4-14AFD8AF17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C0137C52-1E6E-764D-A841-E7DA36EEA4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187C116-BBB0-6644-AEA6-9F139C99AE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142A2C-C19F-6844-B999-08D8B5AF4B1E}" type="slidenum">
              <a:rPr lang="en-US" smtClean="0"/>
              <a:t>‹#›</a:t>
            </a:fld>
            <a:endParaRPr lang="en-US"/>
          </a:p>
        </p:txBody>
      </p:sp>
    </p:spTree>
    <p:extLst>
      <p:ext uri="{BB962C8B-B14F-4D97-AF65-F5344CB8AC3E}">
        <p14:creationId xmlns:p14="http://schemas.microsoft.com/office/powerpoint/2010/main" val="16258449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5BA1080-8AF2-B240-9504-D10F3434F4EF}"/>
              </a:ext>
            </a:extLst>
          </p:cNvPr>
          <p:cNvSpPr/>
          <p:nvPr/>
        </p:nvSpPr>
        <p:spPr>
          <a:xfrm>
            <a:off x="0" y="0"/>
            <a:ext cx="12191998" cy="6868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6D95A8DD-BD7A-4046-865A-C3E5AE2DC177}"/>
              </a:ext>
            </a:extLst>
          </p:cNvPr>
          <p:cNvSpPr/>
          <p:nvPr/>
        </p:nvSpPr>
        <p:spPr>
          <a:xfrm flipH="1">
            <a:off x="-384048" y="2432531"/>
            <a:ext cx="12576048" cy="4436334"/>
          </a:xfrm>
          <a:prstGeom prst="rtTriangle">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CF0A37C3-3153-B64A-9C33-755815E7158D}"/>
              </a:ext>
            </a:extLst>
          </p:cNvPr>
          <p:cNvSpPr/>
          <p:nvPr/>
        </p:nvSpPr>
        <p:spPr>
          <a:xfrm flipH="1">
            <a:off x="-384048" y="2811833"/>
            <a:ext cx="12576048" cy="4057031"/>
          </a:xfrm>
          <a:prstGeom prst="rtTriangle">
            <a:avLst/>
          </a:prstGeom>
          <a:solidFill>
            <a:srgbClr val="AD33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117A98F4-B27A-2041-B06C-A0C6F659BE24}"/>
              </a:ext>
            </a:extLst>
          </p:cNvPr>
          <p:cNvSpPr/>
          <p:nvPr/>
        </p:nvSpPr>
        <p:spPr>
          <a:xfrm flipH="1">
            <a:off x="-384048" y="3165852"/>
            <a:ext cx="12576048" cy="3703013"/>
          </a:xfrm>
          <a:prstGeom prst="rtTriangle">
            <a:avLst/>
          </a:prstGeom>
          <a:solidFill>
            <a:srgbClr val="107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a:extLst>
              <a:ext uri="{FF2B5EF4-FFF2-40B4-BE49-F238E27FC236}">
                <a16:creationId xmlns:a16="http://schemas.microsoft.com/office/drawing/2014/main" id="{6DB1B635-4299-C34E-846C-0964EBEC9F1D}"/>
              </a:ext>
            </a:extLst>
          </p:cNvPr>
          <p:cNvSpPr/>
          <p:nvPr/>
        </p:nvSpPr>
        <p:spPr>
          <a:xfrm flipH="1">
            <a:off x="-384048" y="3545156"/>
            <a:ext cx="12576048" cy="3323709"/>
          </a:xfrm>
          <a:prstGeom prst="rtTriangle">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55F17B4-E870-E143-8A64-7CD8348A9039}"/>
              </a:ext>
            </a:extLst>
          </p:cNvPr>
          <p:cNvPicPr>
            <a:picLocks noChangeAspect="1"/>
          </p:cNvPicPr>
          <p:nvPr/>
        </p:nvPicPr>
        <p:blipFill>
          <a:blip r:embed="rId2"/>
          <a:stretch>
            <a:fillRect/>
          </a:stretch>
        </p:blipFill>
        <p:spPr>
          <a:xfrm>
            <a:off x="8862978" y="5356190"/>
            <a:ext cx="3358791" cy="1512675"/>
          </a:xfrm>
          <a:prstGeom prst="rect">
            <a:avLst/>
          </a:prstGeom>
        </p:spPr>
      </p:pic>
      <p:sp>
        <p:nvSpPr>
          <p:cNvPr id="10" name="TextBox 9">
            <a:extLst>
              <a:ext uri="{FF2B5EF4-FFF2-40B4-BE49-F238E27FC236}">
                <a16:creationId xmlns:a16="http://schemas.microsoft.com/office/drawing/2014/main" id="{2C9DDEB9-C190-FB49-826B-4183B0F5F5DA}"/>
              </a:ext>
            </a:extLst>
          </p:cNvPr>
          <p:cNvSpPr txBox="1"/>
          <p:nvPr/>
        </p:nvSpPr>
        <p:spPr>
          <a:xfrm>
            <a:off x="939113" y="753763"/>
            <a:ext cx="10540313" cy="1938992"/>
          </a:xfrm>
          <a:prstGeom prst="rect">
            <a:avLst/>
          </a:prstGeom>
          <a:noFill/>
        </p:spPr>
        <p:txBody>
          <a:bodyPr wrap="square" rtlCol="0">
            <a:spAutoFit/>
          </a:bodyPr>
          <a:lstStyle/>
          <a:p>
            <a:r>
              <a:rPr lang="en-US" sz="6000" b="1" dirty="0">
                <a:latin typeface="Arial Narrow" panose="020B0604020202020204" pitchFamily="34" charset="0"/>
                <a:cs typeface="Arial Narrow" panose="020B0604020202020204" pitchFamily="34" charset="0"/>
              </a:rPr>
              <a:t>EFFECTIVE DATE OF CONTRACT</a:t>
            </a:r>
          </a:p>
          <a:p>
            <a:r>
              <a:rPr lang="en-US" sz="6000" b="1" dirty="0">
                <a:solidFill>
                  <a:schemeClr val="bg1"/>
                </a:solidFill>
                <a:latin typeface="Arial Narrow" panose="020B0604020202020204" pitchFamily="34" charset="0"/>
                <a:cs typeface="Arial Narrow" panose="020B0604020202020204" pitchFamily="34" charset="0"/>
              </a:rPr>
              <a:t>CONSUMER VERSION</a:t>
            </a:r>
          </a:p>
        </p:txBody>
      </p:sp>
    </p:spTree>
    <p:extLst>
      <p:ext uri="{BB962C8B-B14F-4D97-AF65-F5344CB8AC3E}">
        <p14:creationId xmlns:p14="http://schemas.microsoft.com/office/powerpoint/2010/main" val="811782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0E63AED-7B51-BA47-B9F2-0E79ADC3E829}"/>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468110-526E-6241-A227-E2F2101FEBD1}"/>
              </a:ext>
            </a:extLst>
          </p:cNvPr>
          <p:cNvSpPr>
            <a:spLocks noGrp="1"/>
          </p:cNvSpPr>
          <p:nvPr>
            <p:ph type="title"/>
          </p:nvPr>
        </p:nvSpPr>
        <p:spPr>
          <a:xfrm>
            <a:off x="838200" y="425453"/>
            <a:ext cx="10515600" cy="1823476"/>
          </a:xfrm>
        </p:spPr>
        <p:txBody>
          <a:bodyPr>
            <a:normAutofit/>
          </a:bodyPr>
          <a:lstStyle/>
          <a:p>
            <a:r>
              <a:rPr lang="en-US" sz="3200" b="1" dirty="0">
                <a:solidFill>
                  <a:srgbClr val="107BAB"/>
                </a:solidFill>
                <a:latin typeface="Myriad Pro" panose="020B0503030403020204" pitchFamily="34" charset="0"/>
              </a:rPr>
              <a:t>Is an oral contract to sell real property legally enforceable?</a:t>
            </a:r>
          </a:p>
        </p:txBody>
      </p:sp>
      <p:sp>
        <p:nvSpPr>
          <p:cNvPr id="3" name="Content Placeholder 2">
            <a:extLst>
              <a:ext uri="{FF2B5EF4-FFF2-40B4-BE49-F238E27FC236}">
                <a16:creationId xmlns:a16="http://schemas.microsoft.com/office/drawing/2014/main" id="{9C84D702-9A2B-C347-BDD5-0791E69D06E5}"/>
              </a:ext>
            </a:extLst>
          </p:cNvPr>
          <p:cNvSpPr>
            <a:spLocks noGrp="1"/>
          </p:cNvSpPr>
          <p:nvPr>
            <p:ph idx="1"/>
          </p:nvPr>
        </p:nvSpPr>
        <p:spPr>
          <a:xfrm>
            <a:off x="838200" y="2384108"/>
            <a:ext cx="10515600" cy="3792854"/>
          </a:xfrm>
        </p:spPr>
        <p:txBody>
          <a:bodyPr>
            <a:normAutofit/>
          </a:bodyPr>
          <a:lstStyle/>
          <a:p>
            <a:pPr marL="0" indent="0">
              <a:buNone/>
            </a:pPr>
            <a:r>
              <a:rPr lang="en-US" sz="1800" dirty="0">
                <a:latin typeface="Myriad Pro" panose="020B0503030403020204" pitchFamily="34" charset="0"/>
              </a:rPr>
              <a:t>No. Any contract to sell real property is unenforceable against a party unless it is writing and signed by that party or on his or her behalf by some other lawfully-authorized person.</a:t>
            </a:r>
          </a:p>
        </p:txBody>
      </p:sp>
      <p:sp>
        <p:nvSpPr>
          <p:cNvPr id="15" name="Rectangle 14">
            <a:extLst>
              <a:ext uri="{FF2B5EF4-FFF2-40B4-BE49-F238E27FC236}">
                <a16:creationId xmlns:a16="http://schemas.microsoft.com/office/drawing/2014/main" id="{2B3AA073-21E4-0046-BBEA-EA325FA9EAE7}"/>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A7FB87CF-DAD7-FF40-B0E4-5D54EF274D2E}"/>
              </a:ext>
            </a:extLst>
          </p:cNvPr>
          <p:cNvPicPr>
            <a:picLocks noChangeAspect="1"/>
          </p:cNvPicPr>
          <p:nvPr/>
        </p:nvPicPr>
        <p:blipFill>
          <a:blip r:embed="rId2"/>
          <a:stretch>
            <a:fillRect/>
          </a:stretch>
        </p:blipFill>
        <p:spPr>
          <a:xfrm>
            <a:off x="10441656" y="6191480"/>
            <a:ext cx="1780113" cy="801697"/>
          </a:xfrm>
          <a:prstGeom prst="rect">
            <a:avLst/>
          </a:prstGeom>
        </p:spPr>
      </p:pic>
      <p:pic>
        <p:nvPicPr>
          <p:cNvPr id="9" name="Picture 8">
            <a:extLst>
              <a:ext uri="{FF2B5EF4-FFF2-40B4-BE49-F238E27FC236}">
                <a16:creationId xmlns:a16="http://schemas.microsoft.com/office/drawing/2014/main" id="{3D96BFA5-8B9A-E94A-B292-4018101C4220}"/>
              </a:ext>
            </a:extLst>
          </p:cNvPr>
          <p:cNvPicPr>
            <a:picLocks noChangeAspect="1"/>
          </p:cNvPicPr>
          <p:nvPr/>
        </p:nvPicPr>
        <p:blipFill>
          <a:blip r:embed="rId3"/>
          <a:stretch>
            <a:fillRect/>
          </a:stretch>
        </p:blipFill>
        <p:spPr>
          <a:xfrm>
            <a:off x="4666851" y="3616979"/>
            <a:ext cx="2487588" cy="2487588"/>
          </a:xfrm>
          <a:prstGeom prst="rect">
            <a:avLst/>
          </a:prstGeom>
        </p:spPr>
      </p:pic>
    </p:spTree>
    <p:extLst>
      <p:ext uri="{BB962C8B-B14F-4D97-AF65-F5344CB8AC3E}">
        <p14:creationId xmlns:p14="http://schemas.microsoft.com/office/powerpoint/2010/main" val="2319691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CEBC2AE-4431-8449-9D0F-2D66AF9E7E18}"/>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468110-526E-6241-A227-E2F2101FEBD1}"/>
              </a:ext>
            </a:extLst>
          </p:cNvPr>
          <p:cNvSpPr>
            <a:spLocks noGrp="1"/>
          </p:cNvSpPr>
          <p:nvPr>
            <p:ph type="title"/>
          </p:nvPr>
        </p:nvSpPr>
        <p:spPr>
          <a:xfrm>
            <a:off x="853084" y="365120"/>
            <a:ext cx="10515600" cy="1898327"/>
          </a:xfrm>
        </p:spPr>
        <p:txBody>
          <a:bodyPr>
            <a:normAutofit/>
          </a:bodyPr>
          <a:lstStyle/>
          <a:p>
            <a:r>
              <a:rPr lang="en-US" sz="3200" b="1" dirty="0">
                <a:solidFill>
                  <a:srgbClr val="107BAB"/>
                </a:solidFill>
                <a:latin typeface="Myriad Pro" panose="020B0503030403020204" pitchFamily="34" charset="0"/>
              </a:rPr>
              <a:t>When does a contract using the Offer to Purchase and Contract (Form 2-T) become legally binding on the buyer and seller? </a:t>
            </a:r>
          </a:p>
        </p:txBody>
      </p:sp>
      <p:sp>
        <p:nvSpPr>
          <p:cNvPr id="3" name="Content Placeholder 2">
            <a:extLst>
              <a:ext uri="{FF2B5EF4-FFF2-40B4-BE49-F238E27FC236}">
                <a16:creationId xmlns:a16="http://schemas.microsoft.com/office/drawing/2014/main" id="{9C84D702-9A2B-C347-BDD5-0791E69D06E5}"/>
              </a:ext>
            </a:extLst>
          </p:cNvPr>
          <p:cNvSpPr>
            <a:spLocks noGrp="1"/>
          </p:cNvSpPr>
          <p:nvPr>
            <p:ph idx="1"/>
          </p:nvPr>
        </p:nvSpPr>
        <p:spPr>
          <a:xfrm>
            <a:off x="838200" y="2398627"/>
            <a:ext cx="10515600" cy="3778336"/>
          </a:xfrm>
        </p:spPr>
        <p:txBody>
          <a:bodyPr>
            <a:noAutofit/>
          </a:bodyPr>
          <a:lstStyle/>
          <a:p>
            <a:pPr marL="0" indent="0">
              <a:buNone/>
            </a:pPr>
            <a:r>
              <a:rPr lang="en-US" sz="1800" dirty="0">
                <a:latin typeface="Myriad Pro" panose="020B0503030403020204" pitchFamily="34" charset="0"/>
              </a:rPr>
              <a:t>An offer made using Form 2-T becomes a binding contract on the “Effective Date.” </a:t>
            </a:r>
          </a:p>
          <a:p>
            <a:pPr marL="0" indent="0">
              <a:buNone/>
            </a:pPr>
            <a:r>
              <a:rPr lang="en-US" sz="1800" dirty="0">
                <a:latin typeface="Myriad Pro" panose="020B0503030403020204" pitchFamily="34" charset="0"/>
              </a:rPr>
              <a:t>The Effective Date is defined in paragraph 1(g) of Form 2-T. Two things must take place to form a binding contract according to paragraph 1(g): (</a:t>
            </a:r>
            <a:r>
              <a:rPr lang="en-US" sz="1800" dirty="0" err="1">
                <a:latin typeface="Myriad Pro" panose="020B0503030403020204" pitchFamily="34" charset="0"/>
              </a:rPr>
              <a:t>i</a:t>
            </a:r>
            <a:r>
              <a:rPr lang="en-US" sz="1800" dirty="0">
                <a:latin typeface="Myriad Pro" panose="020B0503030403020204" pitchFamily="34" charset="0"/>
              </a:rPr>
              <a:t>) all parties must have signed the offer (or initialed a counteroffer), and (ii) the party to whom the offer or counteroffer was made communicates that they have signed the offer (or initialed the counteroffer) to the party who made the offer (or counteroffer).</a:t>
            </a:r>
          </a:p>
        </p:txBody>
      </p:sp>
      <p:sp>
        <p:nvSpPr>
          <p:cNvPr id="13" name="Rectangle 12">
            <a:extLst>
              <a:ext uri="{FF2B5EF4-FFF2-40B4-BE49-F238E27FC236}">
                <a16:creationId xmlns:a16="http://schemas.microsoft.com/office/drawing/2014/main" id="{EDB41B0B-3B11-0B44-909F-D0D0F6859ECA}"/>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FCCCD08-49D2-9E4A-82E3-B44AD75347B2}"/>
              </a:ext>
            </a:extLst>
          </p:cNvPr>
          <p:cNvPicPr>
            <a:picLocks noChangeAspect="1"/>
          </p:cNvPicPr>
          <p:nvPr/>
        </p:nvPicPr>
        <p:blipFill>
          <a:blip r:embed="rId3"/>
          <a:stretch>
            <a:fillRect/>
          </a:stretch>
        </p:blipFill>
        <p:spPr>
          <a:xfrm>
            <a:off x="10441656" y="6191480"/>
            <a:ext cx="1780113" cy="801697"/>
          </a:xfrm>
          <a:prstGeom prst="rect">
            <a:avLst/>
          </a:prstGeom>
        </p:spPr>
      </p:pic>
      <p:pic>
        <p:nvPicPr>
          <p:cNvPr id="7" name="Picture 6">
            <a:extLst>
              <a:ext uri="{FF2B5EF4-FFF2-40B4-BE49-F238E27FC236}">
                <a16:creationId xmlns:a16="http://schemas.microsoft.com/office/drawing/2014/main" id="{703A8902-11E2-A948-A6C6-A3B04BA6556C}"/>
              </a:ext>
            </a:extLst>
          </p:cNvPr>
          <p:cNvPicPr>
            <a:picLocks noChangeAspect="1"/>
          </p:cNvPicPr>
          <p:nvPr/>
        </p:nvPicPr>
        <p:blipFill>
          <a:blip r:embed="rId4"/>
          <a:stretch>
            <a:fillRect/>
          </a:stretch>
        </p:blipFill>
        <p:spPr>
          <a:xfrm>
            <a:off x="4496346" y="3393022"/>
            <a:ext cx="3199306" cy="3199306"/>
          </a:xfrm>
          <a:prstGeom prst="rect">
            <a:avLst/>
          </a:prstGeom>
        </p:spPr>
      </p:pic>
    </p:spTree>
    <p:extLst>
      <p:ext uri="{BB962C8B-B14F-4D97-AF65-F5344CB8AC3E}">
        <p14:creationId xmlns:p14="http://schemas.microsoft.com/office/powerpoint/2010/main" val="1822325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F4B5CEC-C67B-4548-8B73-D292D27AA608}"/>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2DD56779-A995-134E-B746-1BE8FA967C21}"/>
              </a:ext>
            </a:extLst>
          </p:cNvPr>
          <p:cNvSpPr>
            <a:spLocks noGrp="1"/>
          </p:cNvSpPr>
          <p:nvPr>
            <p:ph type="title"/>
          </p:nvPr>
        </p:nvSpPr>
        <p:spPr>
          <a:xfrm>
            <a:off x="838200" y="365122"/>
            <a:ext cx="10515600" cy="1898326"/>
          </a:xfrm>
        </p:spPr>
        <p:txBody>
          <a:bodyPr>
            <a:normAutofit/>
          </a:bodyPr>
          <a:lstStyle/>
          <a:p>
            <a:r>
              <a:rPr lang="en-US" sz="3200" b="1" dirty="0">
                <a:solidFill>
                  <a:srgbClr val="107BAB"/>
                </a:solidFill>
                <a:latin typeface="Myriad Pro" panose="020B0503030403020204" pitchFamily="34" charset="0"/>
              </a:rPr>
              <a:t>May a party back out of a contract for a limited period of time after it has become binding?</a:t>
            </a:r>
          </a:p>
        </p:txBody>
      </p:sp>
      <p:sp>
        <p:nvSpPr>
          <p:cNvPr id="14" name="Rectangle 13">
            <a:extLst>
              <a:ext uri="{FF2B5EF4-FFF2-40B4-BE49-F238E27FC236}">
                <a16:creationId xmlns:a16="http://schemas.microsoft.com/office/drawing/2014/main" id="{9697FBF0-5964-CB47-835C-5975C5C52131}"/>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433C5752-014E-354D-ABF8-A50481E64EE5}"/>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Content Placeholder 2">
            <a:extLst>
              <a:ext uri="{FF2B5EF4-FFF2-40B4-BE49-F238E27FC236}">
                <a16:creationId xmlns:a16="http://schemas.microsoft.com/office/drawing/2014/main" id="{99E6E744-EA9A-4D43-9404-9E99D4CAE448}"/>
              </a:ext>
            </a:extLst>
          </p:cNvPr>
          <p:cNvSpPr txBox="1">
            <a:spLocks/>
          </p:cNvSpPr>
          <p:nvPr/>
        </p:nvSpPr>
        <p:spPr>
          <a:xfrm>
            <a:off x="2483708" y="2398627"/>
            <a:ext cx="8870092"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Generally, no. However, there are some exceptions.</a:t>
            </a:r>
          </a:p>
          <a:p>
            <a:pPr marL="0" indent="0">
              <a:buNone/>
            </a:pPr>
            <a:r>
              <a:rPr lang="en-US" sz="1800" dirty="0">
                <a:latin typeface="Myriad Pro" panose="020B0503030403020204" pitchFamily="34" charset="0"/>
              </a:rPr>
              <a:t>The NC Condominium Act gives a buyer the absolute right to cancel the contract to purchase for a period of seven calendar days following the execution of the contract. </a:t>
            </a:r>
          </a:p>
          <a:p>
            <a:pPr marL="0" indent="0">
              <a:buNone/>
            </a:pPr>
            <a:r>
              <a:rPr lang="en-US" sz="1800" dirty="0">
                <a:latin typeface="Myriad Pro" panose="020B0503030403020204" pitchFamily="34" charset="0"/>
              </a:rPr>
              <a:t>The Residential Property Disclosure Act gives a buyer the right to cancel a real estate contract if the Residential Property and Owners Association Disclosure Statement or the mandatory Mineral and Oil and Gas Rights Disclosure Statement is not timely delivered.</a:t>
            </a:r>
          </a:p>
        </p:txBody>
      </p:sp>
      <p:pic>
        <p:nvPicPr>
          <p:cNvPr id="8" name="Picture 7">
            <a:extLst>
              <a:ext uri="{FF2B5EF4-FFF2-40B4-BE49-F238E27FC236}">
                <a16:creationId xmlns:a16="http://schemas.microsoft.com/office/drawing/2014/main" id="{5BA82D3C-F722-874B-BE88-DCD1DDCCAB2D}"/>
              </a:ext>
            </a:extLst>
          </p:cNvPr>
          <p:cNvPicPr>
            <a:picLocks noChangeAspect="1"/>
          </p:cNvPicPr>
          <p:nvPr/>
        </p:nvPicPr>
        <p:blipFill>
          <a:blip r:embed="rId3"/>
          <a:stretch>
            <a:fillRect/>
          </a:stretch>
        </p:blipFill>
        <p:spPr>
          <a:xfrm>
            <a:off x="0" y="1913236"/>
            <a:ext cx="2967681" cy="2967681"/>
          </a:xfrm>
          <a:prstGeom prst="rect">
            <a:avLst/>
          </a:prstGeom>
        </p:spPr>
      </p:pic>
    </p:spTree>
    <p:extLst>
      <p:ext uri="{BB962C8B-B14F-4D97-AF65-F5344CB8AC3E}">
        <p14:creationId xmlns:p14="http://schemas.microsoft.com/office/powerpoint/2010/main" val="3723038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23BE72-16F1-FB40-903A-1EDA307D5C8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B92CD17C-7254-A94A-90C2-8B4079DC068C}"/>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12" name="Rectangle 11">
            <a:extLst>
              <a:ext uri="{FF2B5EF4-FFF2-40B4-BE49-F238E27FC236}">
                <a16:creationId xmlns:a16="http://schemas.microsoft.com/office/drawing/2014/main" id="{5D16DF93-0194-8D43-ADC0-B5EBB31B0EAB}"/>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05843EBD-1C6E-0B4C-88E9-842D722BF3AA}"/>
              </a:ext>
            </a:extLst>
          </p:cNvPr>
          <p:cNvSpPr>
            <a:spLocks noGrp="1"/>
          </p:cNvSpPr>
          <p:nvPr>
            <p:ph type="title"/>
          </p:nvPr>
        </p:nvSpPr>
        <p:spPr>
          <a:xfrm>
            <a:off x="838200" y="426907"/>
            <a:ext cx="10515600" cy="1898326"/>
          </a:xfrm>
        </p:spPr>
        <p:txBody>
          <a:bodyPr>
            <a:normAutofit/>
          </a:bodyPr>
          <a:lstStyle/>
          <a:p>
            <a:r>
              <a:rPr lang="en-US" sz="3500" b="1" dirty="0">
                <a:solidFill>
                  <a:srgbClr val="107BAB"/>
                </a:solidFill>
                <a:latin typeface="Myriad Pro" panose="020B0503030403020204" pitchFamily="34" charset="0"/>
              </a:rPr>
              <a:t>May an offer or counteroffer be withdrawn?</a:t>
            </a:r>
          </a:p>
        </p:txBody>
      </p:sp>
      <p:sp>
        <p:nvSpPr>
          <p:cNvPr id="15" name="Content Placeholder 2">
            <a:extLst>
              <a:ext uri="{FF2B5EF4-FFF2-40B4-BE49-F238E27FC236}">
                <a16:creationId xmlns:a16="http://schemas.microsoft.com/office/drawing/2014/main" id="{0851304A-8980-484A-9570-269DAB5DB72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Yes, so long as the withdrawal happens before the party to whom the offer or counteroffer has been made signs or initials it and communicates their acceptance.</a:t>
            </a:r>
          </a:p>
        </p:txBody>
      </p:sp>
      <p:pic>
        <p:nvPicPr>
          <p:cNvPr id="7" name="Picture 6">
            <a:extLst>
              <a:ext uri="{FF2B5EF4-FFF2-40B4-BE49-F238E27FC236}">
                <a16:creationId xmlns:a16="http://schemas.microsoft.com/office/drawing/2014/main" id="{30E794E1-C496-AA43-95A7-3EC91C5B842B}"/>
              </a:ext>
            </a:extLst>
          </p:cNvPr>
          <p:cNvPicPr>
            <a:picLocks noChangeAspect="1"/>
          </p:cNvPicPr>
          <p:nvPr/>
        </p:nvPicPr>
        <p:blipFill>
          <a:blip r:embed="rId3"/>
          <a:stretch>
            <a:fillRect/>
          </a:stretch>
        </p:blipFill>
        <p:spPr>
          <a:xfrm>
            <a:off x="4336381" y="2964571"/>
            <a:ext cx="3519238" cy="3519238"/>
          </a:xfrm>
          <a:prstGeom prst="rect">
            <a:avLst/>
          </a:prstGeom>
        </p:spPr>
      </p:pic>
    </p:spTree>
    <p:extLst>
      <p:ext uri="{BB962C8B-B14F-4D97-AF65-F5344CB8AC3E}">
        <p14:creationId xmlns:p14="http://schemas.microsoft.com/office/powerpoint/2010/main" val="651278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Must the Initial Earnest Money Deposit and/or Due Diligence Fee be delivered before the contract is binding?</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No. However, according to paragraph 1(d), the seller has the right to terminate the contract when there is a delay in payment of the Earnest Money Deposit or Due Diligence Fee if the seller gives the buyer written notice and the buyer fails to pay it in cash, official bank check, wire transfer, or electronic transfer within one banking day. </a:t>
            </a:r>
          </a:p>
        </p:txBody>
      </p:sp>
    </p:spTree>
    <p:extLst>
      <p:ext uri="{BB962C8B-B14F-4D97-AF65-F5344CB8AC3E}">
        <p14:creationId xmlns:p14="http://schemas.microsoft.com/office/powerpoint/2010/main" val="2750102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May a real estate agent bind a client to a contract?</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As a general rule, a real estate agent does not have the power to bind his or her client to a contract to sell real estate unless the agent has been given the authority to do so. For example, a power of attorney from the client could provide the agent such authority.</a:t>
            </a:r>
          </a:p>
        </p:txBody>
      </p:sp>
      <p:pic>
        <p:nvPicPr>
          <p:cNvPr id="7" name="Picture 6">
            <a:extLst>
              <a:ext uri="{FF2B5EF4-FFF2-40B4-BE49-F238E27FC236}">
                <a16:creationId xmlns:a16="http://schemas.microsoft.com/office/drawing/2014/main" id="{4B59671B-A08C-A146-9391-777C13A9AD32}"/>
              </a:ext>
            </a:extLst>
          </p:cNvPr>
          <p:cNvPicPr>
            <a:picLocks noChangeAspect="1"/>
          </p:cNvPicPr>
          <p:nvPr/>
        </p:nvPicPr>
        <p:blipFill>
          <a:blip r:embed="rId3"/>
          <a:stretch>
            <a:fillRect/>
          </a:stretch>
        </p:blipFill>
        <p:spPr>
          <a:xfrm>
            <a:off x="4656654" y="3683868"/>
            <a:ext cx="2908460" cy="2908460"/>
          </a:xfrm>
          <a:prstGeom prst="rect">
            <a:avLst/>
          </a:prstGeom>
        </p:spPr>
      </p:pic>
    </p:spTree>
    <p:extLst>
      <p:ext uri="{BB962C8B-B14F-4D97-AF65-F5344CB8AC3E}">
        <p14:creationId xmlns:p14="http://schemas.microsoft.com/office/powerpoint/2010/main" val="2983145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Should a buyer or seller seek legal advice if there is any question about whether a binding contract has been created?</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YES. The answer to whether or not a binding contract has been created between two parties can depend on the exact timing of events or the existence or absence of a single fact.  If a buyer or seller has questions about whether a binding contract has been created, they should consult their own legal counsel.</a:t>
            </a:r>
          </a:p>
        </p:txBody>
      </p:sp>
      <p:pic>
        <p:nvPicPr>
          <p:cNvPr id="3" name="Picture 2">
            <a:extLst>
              <a:ext uri="{FF2B5EF4-FFF2-40B4-BE49-F238E27FC236}">
                <a16:creationId xmlns:a16="http://schemas.microsoft.com/office/drawing/2014/main" id="{BAD47E73-E378-C943-BA4C-E4FC717BFDAC}"/>
              </a:ext>
            </a:extLst>
          </p:cNvPr>
          <p:cNvPicPr>
            <a:picLocks noChangeAspect="1"/>
          </p:cNvPicPr>
          <p:nvPr/>
        </p:nvPicPr>
        <p:blipFill>
          <a:blip r:embed="rId3"/>
          <a:stretch>
            <a:fillRect/>
          </a:stretch>
        </p:blipFill>
        <p:spPr>
          <a:xfrm>
            <a:off x="4736757" y="3336325"/>
            <a:ext cx="2718486" cy="2718486"/>
          </a:xfrm>
          <a:prstGeom prst="rect">
            <a:avLst/>
          </a:prstGeom>
        </p:spPr>
      </p:pic>
    </p:spTree>
    <p:extLst>
      <p:ext uri="{BB962C8B-B14F-4D97-AF65-F5344CB8AC3E}">
        <p14:creationId xmlns:p14="http://schemas.microsoft.com/office/powerpoint/2010/main" val="12641698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1056</TotalTime>
  <Words>555</Words>
  <Application>Microsoft Macintosh PowerPoint</Application>
  <PresentationFormat>Widescreen</PresentationFormat>
  <Paragraphs>20</Paragraphs>
  <Slides>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Arial Narrow</vt:lpstr>
      <vt:lpstr>Calibri</vt:lpstr>
      <vt:lpstr>Calibri Light</vt:lpstr>
      <vt:lpstr>Myriad Pro</vt:lpstr>
      <vt:lpstr>Office Theme</vt:lpstr>
      <vt:lpstr>PowerPoint Presentation</vt:lpstr>
      <vt:lpstr>Is an oral contract to sell real property legally enforceable?</vt:lpstr>
      <vt:lpstr>When does a contract using the Offer to Purchase and Contract (Form 2-T) become legally binding on the buyer and seller? </vt:lpstr>
      <vt:lpstr>May a party back out of a contract for a limited period of time after it has become binding?</vt:lpstr>
      <vt:lpstr>May an offer or counteroffer be withdrawn?</vt:lpstr>
      <vt:lpstr>Must the Initial Earnest Money Deposit and/or Due Diligence Fee be delivered before the contract is binding?</vt:lpstr>
      <vt:lpstr>May a real estate agent bind a client to a contract?</vt:lpstr>
      <vt:lpstr>Should a buyer or seller seek legal advice if there is any question about whether a binding contract has been created?</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Kenna Cupp</dc:creator>
  <cp:lastModifiedBy>Kenna Cupp</cp:lastModifiedBy>
  <cp:revision>40</cp:revision>
  <dcterms:created xsi:type="dcterms:W3CDTF">2020-06-09T02:44:20Z</dcterms:created>
  <dcterms:modified xsi:type="dcterms:W3CDTF">2021-07-30T16:33:14Z</dcterms:modified>
</cp:coreProperties>
</file>