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9"/>
  </p:notesMasterIdLst>
  <p:handoutMasterIdLst>
    <p:handoutMasterId r:id="rId20"/>
  </p:handoutMasterIdLst>
  <p:sldIdLst>
    <p:sldId id="272" r:id="rId2"/>
    <p:sldId id="273" r:id="rId3"/>
    <p:sldId id="374" r:id="rId4"/>
    <p:sldId id="354" r:id="rId5"/>
    <p:sldId id="383" r:id="rId6"/>
    <p:sldId id="353" r:id="rId7"/>
    <p:sldId id="378" r:id="rId8"/>
    <p:sldId id="377" r:id="rId9"/>
    <p:sldId id="385" r:id="rId10"/>
    <p:sldId id="417" r:id="rId11"/>
    <p:sldId id="421" r:id="rId12"/>
    <p:sldId id="422" r:id="rId13"/>
    <p:sldId id="423" r:id="rId14"/>
    <p:sldId id="420" r:id="rId15"/>
    <p:sldId id="382" r:id="rId16"/>
    <p:sldId id="363" r:id="rId17"/>
    <p:sldId id="295" r:id="rId18"/>
  </p:sldIdLst>
  <p:sldSz cx="12192000" cy="6858000"/>
  <p:notesSz cx="6953250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2C555B"/>
    <a:srgbClr val="190EF4"/>
    <a:srgbClr val="182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7" autoAdjust="0"/>
    <p:restoredTop sz="75095" autoAdjust="0"/>
  </p:normalViewPr>
  <p:slideViewPr>
    <p:cSldViewPr snapToGrid="0" snapToObjects="1">
      <p:cViewPr varScale="1">
        <p:scale>
          <a:sx n="85" d="100"/>
          <a:sy n="85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23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3075" cy="4635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8566" y="1"/>
            <a:ext cx="3013075" cy="4635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51091-B9D0-1148-B16C-1D1824B54C07}" type="datetimeFigureOut">
              <a:rPr lang="en-US" sz="1600" smtClean="0"/>
              <a:t>8/14/2022</a:t>
            </a:fld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8566" y="8775687"/>
            <a:ext cx="3013075" cy="4635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67BB3-8BC3-1C4D-A9F8-24C452AC96D1}" type="slidenum">
              <a:rPr lang="en-US" sz="1600" smtClean="0"/>
              <a:t>‹#›</a:t>
            </a:fld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" y="8342847"/>
            <a:ext cx="2163233" cy="83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89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3075" cy="4635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 baseline="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8566" y="1"/>
            <a:ext cx="3013075" cy="4635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 baseline="0"/>
            </a:lvl1pPr>
          </a:lstStyle>
          <a:p>
            <a:fld id="{484BD53C-EF71-3F4B-9256-B8B2B8541CF8}" type="datetimeFigureOut">
              <a:rPr lang="en-US" smtClean="0"/>
              <a:pPr/>
              <a:t>8/14/2022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6398"/>
            <a:ext cx="5562600" cy="36379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8566" y="8775687"/>
            <a:ext cx="3013075" cy="4635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 baseline="0"/>
            </a:lvl1pPr>
          </a:lstStyle>
          <a:p>
            <a:fld id="{14C92758-B3CF-1747-82C4-BF2CD592A2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" y="8331562"/>
            <a:ext cx="2163233" cy="83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5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1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81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312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88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003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35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80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7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2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14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88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44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 committee:</a:t>
            </a:r>
            <a:r>
              <a:rPr lang="en-US" baseline="0" dirty="0"/>
              <a:t> Warren, Carney, </a:t>
            </a:r>
            <a:r>
              <a:rPr lang="en-US" baseline="0" dirty="0" err="1"/>
              <a:t>Sauls</a:t>
            </a:r>
            <a:r>
              <a:rPr lang="en-US" baseline="0" dirty="0"/>
              <a:t>, Everitt, Zenger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644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840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34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67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92758-B3CF-1747-82C4-BF2CD592A2B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05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9420D84-99D2-8043-8E91-564B082E2B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3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420D84-99D2-8043-8E91-564B082E2B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3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420D84-99D2-8043-8E91-564B082E2B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379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420D84-99D2-8043-8E91-564B082E2B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021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420D84-99D2-8043-8E91-564B082E2B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076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420D84-99D2-8043-8E91-564B082E2B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87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0D84-99D2-8043-8E91-564B082E2B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061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0D84-99D2-8043-8E91-564B082E2B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77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option 2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642820"/>
            <a:ext cx="8046720" cy="1466140"/>
          </a:xfrm>
        </p:spPr>
        <p:txBody>
          <a:bodyPr lIns="1188720" tIns="0" bIns="0" anchor="b">
            <a:normAutofit/>
          </a:bodyPr>
          <a:lstStyle>
            <a:lvl1pPr algn="l">
              <a:defRPr sz="4800" baseline="0"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61361"/>
            <a:ext cx="7699248" cy="1124712"/>
          </a:xfrm>
        </p:spPr>
        <p:txBody>
          <a:bodyPr lIns="1188720" tIns="0" rIns="0" bIns="0"/>
          <a:lstStyle>
            <a:lvl1pPr marL="0" indent="0" algn="l">
              <a:buNone/>
              <a:defRPr sz="2800" baseline="0">
                <a:solidFill>
                  <a:schemeClr val="tx1"/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2920"/>
            <a:ext cx="6400800" cy="14773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noAutofit/>
          </a:bodyPr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12" y="4537652"/>
            <a:ext cx="6400801" cy="232034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  <p:txBody>
          <a:bodyPr wrap="square" rtlCol="0">
            <a:noAutofit/>
          </a:bodyPr>
          <a:lstStyle/>
          <a:p>
            <a:endParaRPr 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1" y="2920"/>
            <a:ext cx="6400800" cy="14773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noAutofit/>
          </a:bodyPr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12" y="4537652"/>
            <a:ext cx="6400801" cy="232034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  <p:txBody>
          <a:bodyPr wrap="square" rtlCol="0">
            <a:noAutofit/>
          </a:bodyPr>
          <a:lstStyle/>
          <a:p>
            <a:endParaRPr lang="en-US" sz="18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" y="2920"/>
            <a:ext cx="6400800" cy="14773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noAutofit/>
          </a:bodyPr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8" name="TextBox 17"/>
          <p:cNvSpPr txBox="1">
            <a:spLocks/>
          </p:cNvSpPr>
          <p:nvPr userDrawn="1"/>
        </p:nvSpPr>
        <p:spPr>
          <a:xfrm>
            <a:off x="12" y="4537652"/>
            <a:ext cx="6400801" cy="232034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  <p:txBody>
          <a:bodyPr wrap="square" rtlCol="0">
            <a:noAutofit/>
          </a:bodyPr>
          <a:lstStyle/>
          <a:p>
            <a:endParaRPr lang="en-US" sz="180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" y="4977353"/>
            <a:ext cx="7470775" cy="1209675"/>
          </a:xfrm>
        </p:spPr>
        <p:txBody>
          <a:bodyPr lIns="1188720"/>
          <a:lstStyle>
            <a:lvl1pPr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1557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410200" y="6109720"/>
            <a:ext cx="1371600" cy="349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9420D84-99D2-8043-8E91-564B082E2B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534400" y="76222"/>
            <a:ext cx="358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0"/>
              <a:t>©2018 </a:t>
            </a:r>
            <a:r>
              <a:rPr lang="en-US" sz="1000" baseline="0" dirty="0"/>
              <a:t>Smith Anderson</a:t>
            </a:r>
          </a:p>
        </p:txBody>
      </p:sp>
    </p:spTree>
    <p:extLst>
      <p:ext uri="{BB962C8B-B14F-4D97-AF65-F5344CB8AC3E}">
        <p14:creationId xmlns:p14="http://schemas.microsoft.com/office/powerpoint/2010/main" val="409271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927" y="603503"/>
            <a:ext cx="9398876" cy="821535"/>
          </a:xfrm>
        </p:spPr>
        <p:txBody>
          <a:bodyPr/>
          <a:lstStyle>
            <a:lvl1pPr>
              <a:defRPr sz="4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0D84-99D2-8043-8E91-564B082E2B6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1954213" y="1690688"/>
            <a:ext cx="9399587" cy="3829050"/>
          </a:xfrm>
        </p:spPr>
        <p:txBody>
          <a:bodyPr/>
          <a:lstStyle>
            <a:lvl1pPr marL="320040" indent="-320040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 sz="4000" baseline="0"/>
            </a:lvl1pPr>
            <a:lvl2pPr marL="777240" indent="-320040">
              <a:spcBef>
                <a:spcPts val="500"/>
              </a:spcBef>
              <a:buClr>
                <a:schemeClr val="tx2"/>
              </a:buClr>
              <a:buSzPct val="80000"/>
              <a:buFont typeface="ArialUnicodeMS" charset="0"/>
              <a:buChar char="￮"/>
              <a:defRPr sz="3600" baseline="0"/>
            </a:lvl2pPr>
            <a:lvl3pPr marL="1234440" indent="-320040">
              <a:spcBef>
                <a:spcPts val="500"/>
              </a:spcBef>
              <a:buClr>
                <a:schemeClr val="tx2"/>
              </a:buClr>
              <a:buSzPct val="100000"/>
              <a:buFont typeface="ArialUnicodeMS" charset="0"/>
              <a:buChar char="-"/>
              <a:defRPr sz="3200" baseline="0"/>
            </a:lvl3pPr>
            <a:lvl4pPr marL="1600080" indent="-228584">
              <a:buClr>
                <a:schemeClr val="tx2"/>
              </a:buClr>
              <a:buFont typeface="Arial" charset="0"/>
              <a:buChar char="•"/>
              <a:defRPr sz="2900" baseline="0"/>
            </a:lvl4pPr>
            <a:lvl5pPr marL="1920240">
              <a:buClr>
                <a:schemeClr val="tx2"/>
              </a:buClr>
              <a:defRPr sz="2600" baseline="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0D84-99D2-8043-8E91-564B082E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3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642820"/>
            <a:ext cx="8046720" cy="1466140"/>
          </a:xfrm>
        </p:spPr>
        <p:txBody>
          <a:bodyPr lIns="1188720" tIns="0" bIns="0" anchor="b">
            <a:normAutofit/>
          </a:bodyPr>
          <a:lstStyle>
            <a:lvl1pPr algn="l">
              <a:defRPr sz="4800" baseline="0"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61360"/>
            <a:ext cx="7696200" cy="1124660"/>
          </a:xfrm>
        </p:spPr>
        <p:txBody>
          <a:bodyPr lIns="118872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aseline="0">
                <a:solidFill>
                  <a:schemeClr val="tx1"/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920"/>
            <a:ext cx="6400800" cy="14773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noAutofit/>
          </a:bodyPr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12" y="4537652"/>
            <a:ext cx="6400801" cy="232034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  <p:txBody>
          <a:bodyPr wrap="square" rtlCol="0">
            <a:noAutofit/>
          </a:bodyPr>
          <a:lstStyle/>
          <a:p>
            <a:endParaRPr 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1" y="2920"/>
            <a:ext cx="6400800" cy="14773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noAutofit/>
          </a:bodyPr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12" y="4537652"/>
            <a:ext cx="6400801" cy="232034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  <p:txBody>
          <a:bodyPr wrap="square" rtlCol="0">
            <a:noAutofit/>
          </a:bodyPr>
          <a:lstStyle/>
          <a:p>
            <a:endParaRPr lang="en-US" sz="180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" y="2920"/>
            <a:ext cx="6400800" cy="14773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noAutofit/>
          </a:bodyPr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5" name="TextBox 14"/>
          <p:cNvSpPr txBox="1">
            <a:spLocks/>
          </p:cNvSpPr>
          <p:nvPr userDrawn="1"/>
        </p:nvSpPr>
        <p:spPr>
          <a:xfrm>
            <a:off x="12" y="4537652"/>
            <a:ext cx="6400801" cy="232034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  <p:txBody>
          <a:bodyPr wrap="square" rtlCol="0">
            <a:noAutofit/>
          </a:bodyPr>
          <a:lstStyle/>
          <a:p>
            <a:endParaRPr lang="en-US" sz="180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9" y="4975225"/>
            <a:ext cx="7470775" cy="1162050"/>
          </a:xfrm>
        </p:spPr>
        <p:txBody>
          <a:bodyPr lIns="1188720"/>
          <a:lstStyle>
            <a:lvl1pPr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672" userDrawn="1">
          <p15:clr>
            <a:srgbClr val="FBAE40"/>
          </p15:clr>
        </p15:guide>
        <p15:guide id="6" pos="46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174" y="603504"/>
            <a:ext cx="9414641" cy="821535"/>
          </a:xfrm>
        </p:spPr>
        <p:txBody>
          <a:bodyPr/>
          <a:lstStyle>
            <a:lvl1pPr>
              <a:defRPr sz="4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0D84-99D2-8043-8E91-564B082E2B6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1939928" y="1825633"/>
            <a:ext cx="4545013" cy="3565525"/>
          </a:xfrm>
        </p:spPr>
        <p:txBody>
          <a:bodyPr/>
          <a:lstStyle>
            <a:lvl1pPr marL="228584" indent="-228584">
              <a:spcBef>
                <a:spcPts val="110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 sz="2800" baseline="0"/>
            </a:lvl1pPr>
            <a:lvl2pPr marL="685750" indent="-228584">
              <a:spcBef>
                <a:spcPts val="500"/>
              </a:spcBef>
              <a:buClr>
                <a:schemeClr val="tx2"/>
              </a:buClr>
              <a:buSzPct val="80000"/>
              <a:buFont typeface="ArialUnicodeMS" charset="0"/>
              <a:buChar char="￮"/>
              <a:defRPr sz="2500" baseline="0"/>
            </a:lvl2pPr>
            <a:lvl3pPr marL="1142914" indent="-228584">
              <a:buClr>
                <a:schemeClr val="tx2"/>
              </a:buClr>
              <a:buSzPct val="100000"/>
              <a:buFont typeface=".AppleSystemUIFont" charset="-120"/>
              <a:buChar char="-"/>
              <a:defRPr sz="2200" baseline="0"/>
            </a:lvl3pPr>
            <a:lvl4pPr marL="1600080" indent="-228584">
              <a:buClr>
                <a:schemeClr val="tx2"/>
              </a:buClr>
              <a:buFont typeface="Arial" charset="0"/>
              <a:buChar char="•"/>
              <a:defRPr sz="2000" baseline="0"/>
            </a:lvl4pPr>
            <a:lvl5pPr marL="2057247" indent="-228584">
              <a:buClr>
                <a:schemeClr val="tx2"/>
              </a:buClr>
              <a:buFont typeface="Arial" charset="0"/>
              <a:buChar char="•"/>
              <a:defRPr sz="1800" baseline="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781800" y="1825633"/>
            <a:ext cx="4545013" cy="3565525"/>
          </a:xfrm>
        </p:spPr>
        <p:txBody>
          <a:bodyPr/>
          <a:lstStyle>
            <a:lvl1pPr marL="228584" indent="-228584">
              <a:spcBef>
                <a:spcPts val="110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 sz="2800" baseline="0"/>
            </a:lvl1pPr>
            <a:lvl2pPr marL="685750" indent="-228584">
              <a:spcBef>
                <a:spcPts val="500"/>
              </a:spcBef>
              <a:buClr>
                <a:schemeClr val="tx2"/>
              </a:buClr>
              <a:buSzPct val="80000"/>
              <a:buFont typeface="ArialUnicodeMS" charset="0"/>
              <a:buChar char="￮"/>
              <a:defRPr sz="2500" baseline="0"/>
            </a:lvl2pPr>
            <a:lvl3pPr marL="1142914" indent="-228584">
              <a:buClr>
                <a:schemeClr val="tx2"/>
              </a:buClr>
              <a:buSzPct val="100000"/>
              <a:buFont typeface=".AppleSystemUIFont" charset="-120"/>
              <a:buChar char="-"/>
              <a:defRPr sz="2200" baseline="0"/>
            </a:lvl3pPr>
            <a:lvl4pPr marL="1600080" indent="-228584">
              <a:buClr>
                <a:schemeClr val="tx2"/>
              </a:buClr>
              <a:buFont typeface="Arial" charset="0"/>
              <a:buChar char="•"/>
              <a:defRPr sz="2000" baseline="0"/>
            </a:lvl4pPr>
            <a:lvl5pPr marL="2057247" indent="-228584">
              <a:buClr>
                <a:schemeClr val="tx2"/>
              </a:buClr>
              <a:buFont typeface="Arial" charset="0"/>
              <a:buChar char="•"/>
              <a:defRPr sz="1800" baseline="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160" y="603504"/>
            <a:ext cx="9416229" cy="821535"/>
          </a:xfrm>
        </p:spPr>
        <p:txBody>
          <a:bodyPr/>
          <a:lstStyle>
            <a:lvl1pPr>
              <a:defRPr sz="4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9171" y="1681162"/>
            <a:ext cx="4578679" cy="107765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000" b="1" baseline="0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92461" y="1681163"/>
            <a:ext cx="4579883" cy="1077658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000" b="1" baseline="0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0D84-99D2-8043-8E91-564B082E2B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1939160" y="2758822"/>
            <a:ext cx="4545013" cy="2783145"/>
          </a:xfrm>
        </p:spPr>
        <p:txBody>
          <a:bodyPr/>
          <a:lstStyle>
            <a:lvl1pPr marL="228584" indent="-228584">
              <a:spcBef>
                <a:spcPts val="110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 sz="2800" baseline="0"/>
            </a:lvl1pPr>
            <a:lvl2pPr marL="685750" indent="-228584">
              <a:spcBef>
                <a:spcPts val="500"/>
              </a:spcBef>
              <a:buClr>
                <a:schemeClr val="tx2"/>
              </a:buClr>
              <a:buSzPct val="80000"/>
              <a:buFont typeface="ArialUnicodeMS" charset="0"/>
              <a:buChar char="￮"/>
              <a:defRPr sz="2500" baseline="0"/>
            </a:lvl2pPr>
            <a:lvl3pPr marL="1142914" indent="-228584">
              <a:buClr>
                <a:schemeClr val="tx2"/>
              </a:buClr>
              <a:buSzPct val="100000"/>
              <a:buFont typeface=".AppleSystemUIFont" charset="-120"/>
              <a:buChar char="-"/>
              <a:defRPr sz="2200" baseline="0"/>
            </a:lvl3pPr>
            <a:lvl4pPr marL="1600080" indent="-228584">
              <a:buClr>
                <a:schemeClr val="tx2"/>
              </a:buClr>
              <a:buFont typeface="Arial" charset="0"/>
              <a:buChar char="•"/>
              <a:defRPr sz="2000" baseline="0"/>
            </a:lvl4pPr>
            <a:lvl5pPr marL="2057247" indent="-228584">
              <a:buClr>
                <a:schemeClr val="tx2"/>
              </a:buClr>
              <a:buFont typeface="Arial" charset="0"/>
              <a:buChar char="•"/>
              <a:defRPr sz="1800" baseline="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692464" y="2758821"/>
            <a:ext cx="4545013" cy="2783146"/>
          </a:xfrm>
        </p:spPr>
        <p:txBody>
          <a:bodyPr/>
          <a:lstStyle>
            <a:lvl1pPr marL="228584" indent="-228584">
              <a:spcBef>
                <a:spcPts val="110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 sz="2800" baseline="0"/>
            </a:lvl1pPr>
            <a:lvl2pPr marL="685750" indent="-228584">
              <a:spcBef>
                <a:spcPts val="500"/>
              </a:spcBef>
              <a:buClr>
                <a:schemeClr val="tx2"/>
              </a:buClr>
              <a:buSzPct val="80000"/>
              <a:buFont typeface="ArialUnicodeMS" charset="0"/>
              <a:buChar char="￮"/>
              <a:defRPr sz="2500" baseline="0"/>
            </a:lvl2pPr>
            <a:lvl3pPr marL="1142914" indent="-228584">
              <a:buClr>
                <a:schemeClr val="tx2"/>
              </a:buClr>
              <a:buSzPct val="100000"/>
              <a:buFont typeface=".AppleSystemUIFont" charset="-120"/>
              <a:buChar char="-"/>
              <a:defRPr sz="2200" baseline="0"/>
            </a:lvl3pPr>
            <a:lvl4pPr marL="1600080" indent="-228584">
              <a:buClr>
                <a:schemeClr val="tx2"/>
              </a:buClr>
              <a:buFont typeface="Arial" charset="0"/>
              <a:buChar char="•"/>
              <a:defRPr sz="2000" baseline="0"/>
            </a:lvl4pPr>
            <a:lvl5pPr marL="2057247" indent="-228584">
              <a:buClr>
                <a:schemeClr val="tx2"/>
              </a:buClr>
              <a:buFont typeface="Arial" charset="0"/>
              <a:buChar char="•"/>
              <a:defRPr sz="1800" baseline="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376" y="603516"/>
            <a:ext cx="3932237" cy="1069975"/>
          </a:xfrm>
        </p:spPr>
        <p:txBody>
          <a:bodyPr anchor="t" anchorCtr="0"/>
          <a:lstStyle>
            <a:lvl1pPr>
              <a:defRPr sz="38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376" y="2057401"/>
            <a:ext cx="3932237" cy="338170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aseline="0"/>
            </a:lvl1pPr>
            <a:lvl2pPr marL="457155" indent="0">
              <a:buNone/>
              <a:defRPr sz="1400"/>
            </a:lvl2pPr>
            <a:lvl3pPr marL="914309" indent="0">
              <a:buNone/>
              <a:defRPr sz="1200"/>
            </a:lvl3pPr>
            <a:lvl4pPr marL="1371464" indent="0">
              <a:buNone/>
              <a:defRPr sz="1000"/>
            </a:lvl4pPr>
            <a:lvl5pPr marL="1828618" indent="0">
              <a:buNone/>
              <a:defRPr sz="1000"/>
            </a:lvl5pPr>
            <a:lvl6pPr marL="2285774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0D84-99D2-8043-8E91-564B082E2B6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6078813" y="603504"/>
            <a:ext cx="5215720" cy="4835600"/>
          </a:xfrm>
        </p:spPr>
        <p:txBody>
          <a:bodyPr/>
          <a:lstStyle>
            <a:lvl1pPr marL="228584" indent="-228584">
              <a:spcBef>
                <a:spcPts val="1100"/>
              </a:spcBef>
              <a:buClr>
                <a:schemeClr val="accent2"/>
              </a:buClr>
              <a:buSzPct val="120000"/>
              <a:buFont typeface="Arial" charset="0"/>
              <a:buChar char="•"/>
              <a:defRPr sz="2800" baseline="0"/>
            </a:lvl1pPr>
            <a:lvl2pPr marL="685750" indent="-228584">
              <a:spcBef>
                <a:spcPts val="500"/>
              </a:spcBef>
              <a:buClr>
                <a:schemeClr val="tx2"/>
              </a:buClr>
              <a:buSzPct val="80000"/>
              <a:buFont typeface="ArialUnicodeMS" charset="0"/>
              <a:buChar char="￮"/>
              <a:defRPr sz="2500" baseline="0"/>
            </a:lvl2pPr>
            <a:lvl3pPr marL="1142914" indent="-228584">
              <a:buClr>
                <a:schemeClr val="tx2"/>
              </a:buClr>
              <a:buSzPct val="100000"/>
              <a:buFont typeface=".AppleSystemUIFont" charset="-120"/>
              <a:buChar char="-"/>
              <a:defRPr sz="2200" baseline="0"/>
            </a:lvl3pPr>
            <a:lvl4pPr marL="1600080" indent="-228584">
              <a:buClr>
                <a:schemeClr val="tx2"/>
              </a:buClr>
              <a:buFont typeface="Arial" charset="0"/>
              <a:buChar char="•"/>
              <a:defRPr sz="2000" baseline="0"/>
            </a:lvl4pPr>
            <a:lvl5pPr marL="2057247" indent="-228584">
              <a:buClr>
                <a:schemeClr val="tx2"/>
              </a:buClr>
              <a:buFont typeface="Arial" charset="0"/>
              <a:buChar char="•"/>
              <a:defRPr sz="1800" baseline="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420D84-99D2-8043-8E91-564B082E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4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9420D84-99D2-8043-8E91-564B082E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9420D84-99D2-8043-8E91-564B082E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0D84-99D2-8043-8E91-564B082E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1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0D84-99D2-8043-8E91-564B082E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01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20D84-99D2-8043-8E91-564B082E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7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420D84-99D2-8043-8E91-564B082E2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1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9420D84-99D2-8043-8E91-564B082E2B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1" y="711200"/>
            <a:ext cx="2929467" cy="4805686"/>
          </a:xfrm>
          <a:prstGeom prst="rect">
            <a:avLst/>
          </a:prstGeom>
          <a:blipFill dpi="0" rotWithShape="1">
            <a:blip r:embed="rId25"/>
            <a:srcRect/>
            <a:tile tx="0" ty="0" sx="100000" sy="100000" flip="none" algn="l"/>
          </a:blipFill>
        </p:spPr>
        <p:txBody>
          <a:bodyPr wrap="square" lIns="91440" rtlCol="0">
            <a:noAutofit/>
          </a:bodyPr>
          <a:lstStyle/>
          <a:p>
            <a:endParaRPr lang="en-US" sz="1800"/>
          </a:p>
        </p:txBody>
      </p:sp>
      <p:sp>
        <p:nvSpPr>
          <p:cNvPr id="37" name="TextBox 36"/>
          <p:cNvSpPr txBox="1"/>
          <p:nvPr userDrawn="1"/>
        </p:nvSpPr>
        <p:spPr>
          <a:xfrm>
            <a:off x="9" y="5920999"/>
            <a:ext cx="5410199" cy="937001"/>
          </a:xfrm>
          <a:prstGeom prst="rect">
            <a:avLst/>
          </a:prstGeom>
          <a:blipFill>
            <a:blip r:embed="rId26"/>
            <a:tile tx="0" ty="0" sx="100000" sy="100000" flip="none" algn="bl"/>
          </a:blipFill>
        </p:spPr>
        <p:txBody>
          <a:bodyPr wrap="square" rtlCol="0">
            <a:noAutofit/>
          </a:bodyPr>
          <a:lstStyle/>
          <a:p>
            <a:endParaRPr lang="en-US" sz="1800"/>
          </a:p>
        </p:txBody>
      </p:sp>
      <p:sp>
        <p:nvSpPr>
          <p:cNvPr id="38" name="TextBox 37"/>
          <p:cNvSpPr txBox="1">
            <a:spLocks noChangeAspect="1"/>
          </p:cNvSpPr>
          <p:nvPr userDrawn="1"/>
        </p:nvSpPr>
        <p:spPr>
          <a:xfrm>
            <a:off x="7399867" y="5827375"/>
            <a:ext cx="4792132" cy="1030637"/>
          </a:xfrm>
          <a:prstGeom prst="rect">
            <a:avLst/>
          </a:prstGeom>
          <a:blipFill dpi="0" rotWithShape="1">
            <a:blip r:embed="rId27"/>
            <a:srcRect/>
            <a:tile tx="0" ty="0" sx="100000" sy="100000" flip="none" algn="br"/>
          </a:blipFill>
        </p:spPr>
        <p:txBody>
          <a:bodyPr wrap="square" rtlCol="0">
            <a:no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8710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678" r:id="rId19"/>
    <p:sldLayoutId id="2147483675" r:id="rId20"/>
    <p:sldLayoutId id="2147483680" r:id="rId21"/>
    <p:sldLayoutId id="2147483681" r:id="rId22"/>
    <p:sldLayoutId id="2147483684" r:id="rId2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19887"/>
            <a:ext cx="8046720" cy="146614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C555B"/>
                </a:solidFill>
              </a:rPr>
              <a:t>North Carolina </a:t>
            </a:r>
            <a:br>
              <a:rPr lang="en-US" b="1" dirty="0">
                <a:solidFill>
                  <a:srgbClr val="2C555B"/>
                </a:solidFill>
              </a:rPr>
            </a:br>
            <a:r>
              <a:rPr lang="en-US" b="1" dirty="0">
                <a:solidFill>
                  <a:srgbClr val="2C555B"/>
                </a:solidFill>
              </a:rPr>
              <a:t>Travel &amp; Tourism Coalition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23719"/>
            <a:ext cx="7699248" cy="1124712"/>
          </a:xfrm>
        </p:spPr>
        <p:txBody>
          <a:bodyPr/>
          <a:lstStyle/>
          <a:p>
            <a:r>
              <a:rPr lang="en-US" dirty="0"/>
              <a:t>Board Meeting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4236" y="5265450"/>
            <a:ext cx="7470775" cy="57167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August 22, 2022</a:t>
            </a:r>
          </a:p>
        </p:txBody>
      </p:sp>
    </p:spTree>
    <p:extLst>
      <p:ext uri="{BB962C8B-B14F-4D97-AF65-F5344CB8AC3E}">
        <p14:creationId xmlns:p14="http://schemas.microsoft.com/office/powerpoint/2010/main" val="219028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U.S. Senate Race – N.C. 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49299" y="1704512"/>
            <a:ext cx="10791671" cy="5060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N.C. could decide control of U.S. Senate (50/50 tie).</a:t>
            </a:r>
          </a:p>
          <a:p>
            <a:pPr lvl="1"/>
            <a:r>
              <a:rPr lang="en-US" sz="2800" dirty="0"/>
              <a:t>2020 U.S. Senate race in N.C. was most expensive in American history.</a:t>
            </a:r>
          </a:p>
          <a:p>
            <a:pPr lvl="1"/>
            <a:r>
              <a:rPr lang="en-US" sz="2800" dirty="0"/>
              <a:t>The Contenders:</a:t>
            </a:r>
          </a:p>
          <a:p>
            <a:pPr lvl="2"/>
            <a:r>
              <a:rPr lang="en-US" sz="2400" u="sng" dirty="0"/>
              <a:t>GOP</a:t>
            </a:r>
            <a:r>
              <a:rPr lang="en-US" sz="2400" dirty="0"/>
              <a:t>:  Ted Budd</a:t>
            </a:r>
          </a:p>
          <a:p>
            <a:pPr lvl="2"/>
            <a:r>
              <a:rPr lang="en-US" sz="2400" u="sng" dirty="0"/>
              <a:t>Democratic</a:t>
            </a:r>
            <a:r>
              <a:rPr lang="en-US" sz="2400" dirty="0"/>
              <a:t>:  Cheri Beasley</a:t>
            </a:r>
          </a:p>
          <a:p>
            <a:pPr lvl="2"/>
            <a:endParaRPr lang="en-US" sz="24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457200" lvl="2" indent="0">
              <a:buNone/>
            </a:pPr>
            <a:endParaRPr lang="en-US" sz="2400" dirty="0"/>
          </a:p>
          <a:p>
            <a:pPr lvl="2"/>
            <a:endParaRPr lang="en-US" sz="2400" dirty="0"/>
          </a:p>
          <a:p>
            <a:pPr marL="457200" lvl="2" indent="0">
              <a:buNone/>
            </a:pPr>
            <a:endParaRPr lang="en-US" sz="2400" dirty="0"/>
          </a:p>
          <a:p>
            <a:pPr marL="0" lvl="1" indent="0">
              <a:buNone/>
            </a:pPr>
            <a:endParaRPr lang="en-US" sz="2400" dirty="0"/>
          </a:p>
          <a:p>
            <a:pPr marL="914400" lvl="3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116F2-EA1A-4226-9C1A-78CD30F0F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51" y="2985402"/>
            <a:ext cx="1800476" cy="2791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D6C891-BADF-47CB-93BF-A7DB2182D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911" y="2985402"/>
            <a:ext cx="2060595" cy="279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27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Congressional Races 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49299" y="1704512"/>
            <a:ext cx="10791671" cy="5060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b="1" dirty="0"/>
              <a:t>U.S. HD 1 </a:t>
            </a:r>
            <a:r>
              <a:rPr lang="en-US" sz="2000" b="1" dirty="0"/>
              <a:t>(Northeast NC Counties)</a:t>
            </a:r>
          </a:p>
          <a:p>
            <a:pPr lvl="2"/>
            <a:r>
              <a:rPr lang="en-US" sz="1800" dirty="0"/>
              <a:t>With Congressman G.K. Butterfield retiring, NC Sen. </a:t>
            </a:r>
            <a:r>
              <a:rPr lang="en-US" sz="1800" b="1" dirty="0"/>
              <a:t>Don Davis (D) </a:t>
            </a:r>
            <a:r>
              <a:rPr lang="en-US" sz="1800" dirty="0"/>
              <a:t>bested former NC Sen. Erica Smith (D).</a:t>
            </a:r>
          </a:p>
          <a:p>
            <a:pPr lvl="1"/>
            <a:r>
              <a:rPr lang="en-US" sz="2800" b="1" dirty="0"/>
              <a:t>U.S. HD 4 </a:t>
            </a:r>
            <a:r>
              <a:rPr lang="en-US" sz="2000" b="1" dirty="0"/>
              <a:t>(Durham, Orange, Alamance, Person, Granville)</a:t>
            </a:r>
          </a:p>
          <a:p>
            <a:pPr lvl="2"/>
            <a:r>
              <a:rPr lang="en-US" sz="1800" dirty="0"/>
              <a:t>NC Sen. Valerie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Foushee (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D-Orange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), American Idol singer Clay Aiken and Durham County Commissioner Nida Allam ran to replace retiring Congressman David Price (D).  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Valerie Foushee (D)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won the race with 46% of the vote. </a:t>
            </a:r>
            <a:endParaRPr lang="en-US" sz="2400" dirty="0">
              <a:latin typeface="+mj-lt"/>
            </a:endParaRPr>
          </a:p>
          <a:p>
            <a:pPr lvl="1"/>
            <a:r>
              <a:rPr lang="en-US" sz="2800" b="1" dirty="0"/>
              <a:t>U.S. HD 11 </a:t>
            </a:r>
            <a:r>
              <a:rPr lang="en-US" sz="2000" b="1" dirty="0"/>
              <a:t>(Western NC Counties)</a:t>
            </a:r>
          </a:p>
          <a:p>
            <a:pPr lvl="2"/>
            <a:r>
              <a:rPr lang="en-US" sz="1800" dirty="0">
                <a:latin typeface="+mj-lt"/>
              </a:rPr>
              <a:t>Controversial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Congressman Madison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Cawthorn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(R) sought to serve a second term, but was defeated by NC Sen. 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Chuck Edwards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R-Henderson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1800" dirty="0">
              <a:latin typeface="+mj-lt"/>
            </a:endParaRPr>
          </a:p>
          <a:p>
            <a:pPr lvl="1"/>
            <a:r>
              <a:rPr lang="en-US" sz="2800" b="1" dirty="0"/>
              <a:t>U.S. HD 13 </a:t>
            </a:r>
            <a:r>
              <a:rPr lang="en-US" sz="2000" b="1" dirty="0"/>
              <a:t>(Western Wake, Harnett, Johnston, Wayne) </a:t>
            </a:r>
          </a:p>
          <a:p>
            <a:pPr lvl="2"/>
            <a:r>
              <a:rPr lang="en-US" sz="1800" dirty="0"/>
              <a:t>Newly drawn HD 13 had packed primaries for both Republicans and Democrats.  NC Sen. </a:t>
            </a:r>
            <a:r>
              <a:rPr lang="en-US" sz="1800" b="1" dirty="0"/>
              <a:t>Wiley Nickel </a:t>
            </a:r>
            <a:r>
              <a:rPr lang="en-US" sz="1800" dirty="0"/>
              <a:t>(D) will face off against NCSU football player </a:t>
            </a:r>
            <a:r>
              <a:rPr lang="en-US" sz="1800" b="1" dirty="0"/>
              <a:t>Bo Hines </a:t>
            </a:r>
            <a:r>
              <a:rPr lang="en-US" sz="1800" dirty="0"/>
              <a:t>(R) in the Fall.</a:t>
            </a:r>
          </a:p>
          <a:p>
            <a:pPr lvl="2"/>
            <a:endParaRPr lang="en-US" sz="24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457200" lvl="2" indent="0">
              <a:buNone/>
            </a:pPr>
            <a:endParaRPr lang="en-US" sz="2400" dirty="0"/>
          </a:p>
          <a:p>
            <a:pPr lvl="2"/>
            <a:endParaRPr lang="en-US" sz="2400" dirty="0"/>
          </a:p>
          <a:p>
            <a:pPr marL="457200" lvl="2" indent="0">
              <a:buNone/>
            </a:pPr>
            <a:endParaRPr lang="en-US" sz="2400" dirty="0"/>
          </a:p>
          <a:p>
            <a:pPr marL="0" lvl="1" indent="0">
              <a:buNone/>
            </a:pPr>
            <a:endParaRPr lang="en-US" sz="2400" dirty="0"/>
          </a:p>
          <a:p>
            <a:pPr marL="914400" lvl="3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313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NC Legislative Races 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49299" y="1704512"/>
            <a:ext cx="10791671" cy="5060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Several members double-bunked</a:t>
            </a:r>
          </a:p>
          <a:p>
            <a:pPr lvl="2"/>
            <a:r>
              <a:rPr lang="en-US" sz="2400" dirty="0"/>
              <a:t>Rep. </a:t>
            </a:r>
            <a:r>
              <a:rPr lang="en-US" sz="2400" b="1" dirty="0"/>
              <a:t>Ben Moss </a:t>
            </a:r>
            <a:r>
              <a:rPr lang="en-US" sz="2400" dirty="0"/>
              <a:t>(</a:t>
            </a:r>
            <a:r>
              <a:rPr lang="en-US" sz="2400" i="1" dirty="0"/>
              <a:t>R-Richmond</a:t>
            </a:r>
            <a:r>
              <a:rPr lang="en-US" sz="2400" dirty="0"/>
              <a:t>) beat Rep. Jamie Boles (</a:t>
            </a:r>
            <a:r>
              <a:rPr lang="en-US" sz="2400" i="1" dirty="0"/>
              <a:t>R-Moore</a:t>
            </a:r>
            <a:r>
              <a:rPr lang="en-US" sz="2400" dirty="0"/>
              <a:t>)</a:t>
            </a:r>
          </a:p>
          <a:p>
            <a:pPr lvl="2"/>
            <a:r>
              <a:rPr lang="en-US" sz="2400" dirty="0"/>
              <a:t>Rep. </a:t>
            </a:r>
            <a:r>
              <a:rPr lang="en-US" sz="2400" b="1" dirty="0"/>
              <a:t>Jake Johnson </a:t>
            </a:r>
            <a:r>
              <a:rPr lang="en-US" sz="2400" dirty="0"/>
              <a:t>(</a:t>
            </a:r>
            <a:r>
              <a:rPr lang="en-US" sz="2400" i="1" dirty="0"/>
              <a:t>R-Polk</a:t>
            </a:r>
            <a:r>
              <a:rPr lang="en-US" sz="2400" dirty="0"/>
              <a:t>) beat Rep. David Rogers (</a:t>
            </a:r>
            <a:r>
              <a:rPr lang="en-US" sz="2400" i="1" dirty="0"/>
              <a:t>R-Rutherfordton</a:t>
            </a:r>
            <a:r>
              <a:rPr lang="en-US" sz="2400" dirty="0"/>
              <a:t>)</a:t>
            </a:r>
          </a:p>
          <a:p>
            <a:pPr lvl="2"/>
            <a:r>
              <a:rPr lang="en-US" sz="2400" dirty="0"/>
              <a:t>Sen. </a:t>
            </a:r>
            <a:r>
              <a:rPr lang="en-US" sz="2400" b="1" dirty="0"/>
              <a:t>Norm Sanderson </a:t>
            </a:r>
            <a:r>
              <a:rPr lang="en-US" sz="2400" dirty="0"/>
              <a:t>(R) beat Sen. Bob Steinburg (R)</a:t>
            </a:r>
          </a:p>
          <a:p>
            <a:pPr lvl="2"/>
            <a:r>
              <a:rPr lang="en-US" sz="2400" dirty="0"/>
              <a:t>Sen. </a:t>
            </a:r>
            <a:r>
              <a:rPr lang="en-US" sz="2400" b="1" dirty="0"/>
              <a:t>Ralph Hise </a:t>
            </a:r>
            <a:r>
              <a:rPr lang="en-US" sz="2400" dirty="0"/>
              <a:t>(R) beat Sen. Deanna Ballard (R) – SD 47</a:t>
            </a:r>
          </a:p>
          <a:p>
            <a:pPr lvl="1"/>
            <a:r>
              <a:rPr lang="en-US" sz="2800" dirty="0"/>
              <a:t>Rep. Pat Hurley (</a:t>
            </a:r>
            <a:r>
              <a:rPr lang="en-US" sz="2400" i="1" dirty="0"/>
              <a:t>R-Randolph</a:t>
            </a:r>
            <a:r>
              <a:rPr lang="en-US" sz="2800" dirty="0"/>
              <a:t>)upset by realtor &amp; school board member </a:t>
            </a:r>
            <a:r>
              <a:rPr lang="en-US" sz="2800" b="1" dirty="0"/>
              <a:t>Brian Biggs</a:t>
            </a:r>
          </a:p>
          <a:p>
            <a:pPr lvl="1"/>
            <a:r>
              <a:rPr lang="en-US" sz="2800" dirty="0"/>
              <a:t>Former Rep. </a:t>
            </a:r>
            <a:r>
              <a:rPr lang="en-US" sz="2800" b="1" dirty="0"/>
              <a:t>Tricia Cotham </a:t>
            </a:r>
            <a:r>
              <a:rPr lang="en-US" sz="2800" dirty="0"/>
              <a:t>likely to return after winning the Democratic primary in Charlotte</a:t>
            </a:r>
          </a:p>
          <a:p>
            <a:pPr lvl="2"/>
            <a:r>
              <a:rPr lang="en-US" sz="2400" dirty="0"/>
              <a:t>Occupancy tax subcommittee member</a:t>
            </a:r>
          </a:p>
          <a:p>
            <a:pPr marL="457200" lvl="2" indent="0">
              <a:buNone/>
            </a:pPr>
            <a:endParaRPr lang="en-US" sz="24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457200" lvl="2" indent="0">
              <a:buNone/>
            </a:pPr>
            <a:endParaRPr lang="en-US" sz="2400" dirty="0"/>
          </a:p>
          <a:p>
            <a:pPr lvl="2"/>
            <a:endParaRPr lang="en-US" sz="2400" dirty="0"/>
          </a:p>
          <a:p>
            <a:pPr marL="457200" lvl="2" indent="0">
              <a:buNone/>
            </a:pPr>
            <a:endParaRPr lang="en-US" sz="2400" dirty="0"/>
          </a:p>
          <a:p>
            <a:pPr marL="0" lvl="1" indent="0">
              <a:buNone/>
            </a:pPr>
            <a:endParaRPr lang="en-US" sz="2400" dirty="0"/>
          </a:p>
          <a:p>
            <a:pPr marL="914400" lvl="3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6415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NC Legislative Races 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49299" y="1704512"/>
            <a:ext cx="10791671" cy="5060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Key retirement for the tourism industry</a:t>
            </a:r>
          </a:p>
          <a:p>
            <a:pPr lvl="2"/>
            <a:r>
              <a:rPr lang="en-US" sz="2400" dirty="0"/>
              <a:t>Rep. Pat McElraft (</a:t>
            </a:r>
            <a:r>
              <a:rPr lang="en-US" sz="2400" i="1" dirty="0"/>
              <a:t>R-Carteret</a:t>
            </a:r>
            <a:r>
              <a:rPr lang="en-US" sz="2400" dirty="0"/>
              <a:t>) </a:t>
            </a:r>
          </a:p>
          <a:p>
            <a:pPr lvl="1"/>
            <a:r>
              <a:rPr lang="en-US" sz="2800" dirty="0"/>
              <a:t>Key House members running for the Senate in the Fall</a:t>
            </a:r>
          </a:p>
          <a:p>
            <a:pPr lvl="2"/>
            <a:r>
              <a:rPr lang="en-US" sz="2400" dirty="0"/>
              <a:t>Rep. Tim Moffitt (R) – </a:t>
            </a:r>
            <a:r>
              <a:rPr lang="en-US" sz="2400" i="1" dirty="0"/>
              <a:t>Henderson, Polk, Rutherford</a:t>
            </a:r>
          </a:p>
          <a:p>
            <a:pPr lvl="2"/>
            <a:r>
              <a:rPr lang="en-US" sz="2400" dirty="0"/>
              <a:t>Rep. Bobby Hanig (R) – </a:t>
            </a:r>
            <a:r>
              <a:rPr lang="en-US" sz="2400" i="1" dirty="0"/>
              <a:t>Currituck, Tyrrell, other NE Counties</a:t>
            </a:r>
          </a:p>
          <a:p>
            <a:pPr lvl="2"/>
            <a:r>
              <a:rPr lang="en-US" sz="2400" dirty="0"/>
              <a:t>Rep. Gale Adcock (D) – </a:t>
            </a:r>
            <a:r>
              <a:rPr lang="en-US" sz="2400" i="1" dirty="0"/>
              <a:t>Wake</a:t>
            </a:r>
          </a:p>
          <a:p>
            <a:pPr lvl="2"/>
            <a:r>
              <a:rPr lang="en-US" sz="2400" dirty="0"/>
              <a:t>Rep. Graig Meyer (D) – </a:t>
            </a:r>
            <a:r>
              <a:rPr lang="en-US" sz="2400" i="1" dirty="0"/>
              <a:t>Orange</a:t>
            </a:r>
          </a:p>
          <a:p>
            <a:pPr lvl="2"/>
            <a:r>
              <a:rPr lang="en-US" sz="2400" dirty="0"/>
              <a:t>Rep. Rachel Hunt (D) – </a:t>
            </a:r>
            <a:r>
              <a:rPr lang="en-US" sz="2400" i="1" dirty="0"/>
              <a:t>Mecklenburg</a:t>
            </a:r>
          </a:p>
          <a:p>
            <a:pPr marL="457200" lvl="2" indent="0">
              <a:buNone/>
            </a:pPr>
            <a:endParaRPr lang="en-US" sz="2400" dirty="0"/>
          </a:p>
          <a:p>
            <a:pPr marL="457200" lvl="2" indent="0">
              <a:buNone/>
            </a:pPr>
            <a:endParaRPr lang="en-US" sz="24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457200" lvl="2" indent="0">
              <a:buNone/>
            </a:pPr>
            <a:endParaRPr lang="en-US" sz="2400" dirty="0"/>
          </a:p>
          <a:p>
            <a:pPr lvl="2"/>
            <a:endParaRPr lang="en-US" sz="2400" dirty="0"/>
          </a:p>
          <a:p>
            <a:pPr marL="457200" lvl="2" indent="0">
              <a:buNone/>
            </a:pPr>
            <a:endParaRPr lang="en-US" sz="2400" dirty="0"/>
          </a:p>
          <a:p>
            <a:pPr marL="0" lvl="1" indent="0">
              <a:buNone/>
            </a:pPr>
            <a:endParaRPr lang="en-US" sz="2400" dirty="0"/>
          </a:p>
          <a:p>
            <a:pPr marL="914400" lvl="3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8141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N.C. Supreme Court 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49299" y="1704512"/>
            <a:ext cx="10791671" cy="5060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Two of the seven seats are up in 2022</a:t>
            </a:r>
          </a:p>
          <a:p>
            <a:pPr lvl="2"/>
            <a:r>
              <a:rPr lang="en-US" sz="2400" dirty="0"/>
              <a:t>Lucy Inman (D) vs. Richard Dietz (R)</a:t>
            </a:r>
          </a:p>
          <a:p>
            <a:pPr lvl="2"/>
            <a:r>
              <a:rPr lang="en-US" sz="2400" dirty="0"/>
              <a:t>Sam Ervin (D) vs. Trey Allen (R)</a:t>
            </a:r>
          </a:p>
          <a:p>
            <a:pPr lvl="2"/>
            <a:endParaRPr lang="en-US" sz="20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457200" lvl="2" indent="0">
              <a:buNone/>
            </a:pPr>
            <a:endParaRPr lang="en-US" sz="2400" dirty="0"/>
          </a:p>
          <a:p>
            <a:pPr lvl="2"/>
            <a:endParaRPr lang="en-US" sz="2400" dirty="0"/>
          </a:p>
          <a:p>
            <a:pPr marL="457200" lvl="2" indent="0">
              <a:buNone/>
            </a:pPr>
            <a:endParaRPr lang="en-US" sz="2400" dirty="0"/>
          </a:p>
          <a:p>
            <a:pPr marL="0" lvl="1" indent="0">
              <a:buNone/>
            </a:pPr>
            <a:endParaRPr lang="en-US" sz="2400" dirty="0"/>
          </a:p>
          <a:p>
            <a:pPr marL="914400" lvl="3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563" y="3409792"/>
            <a:ext cx="4930730" cy="292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88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Old Business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49300" y="1905000"/>
            <a:ext cx="7220656" cy="4483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Corolla Civic Association Litigation</a:t>
            </a:r>
          </a:p>
          <a:p>
            <a:pPr lvl="1"/>
            <a:r>
              <a:rPr lang="en-US" sz="2800" dirty="0"/>
              <a:t>Workforce Subcommittee – monitoring national trends</a:t>
            </a:r>
          </a:p>
          <a:p>
            <a:pPr lvl="1"/>
            <a:r>
              <a:rPr lang="en-US" sz="2800" dirty="0"/>
              <a:t>Occupancy Tax Subcommittee – quarterly meetings to discuss policies </a:t>
            </a:r>
          </a:p>
          <a:p>
            <a:pPr marL="457200" lvl="2" indent="0">
              <a:buNone/>
            </a:pPr>
            <a:endParaRPr lang="en-US" sz="2400" dirty="0"/>
          </a:p>
          <a:p>
            <a:pPr lvl="2"/>
            <a:endParaRPr lang="en-US" sz="2400" dirty="0"/>
          </a:p>
          <a:p>
            <a:pPr marL="457200" lvl="2" indent="0">
              <a:buNone/>
            </a:pPr>
            <a:endParaRPr lang="en-US" sz="2400" dirty="0"/>
          </a:p>
          <a:p>
            <a:pPr marL="0" lvl="1" indent="0">
              <a:buNone/>
            </a:pPr>
            <a:endParaRPr lang="en-US" sz="2400" dirty="0"/>
          </a:p>
          <a:p>
            <a:pPr marL="914400" lvl="3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720" y="1905000"/>
            <a:ext cx="2995574" cy="399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New Business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49300" y="1905000"/>
            <a:ext cx="10439400" cy="4483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2400" dirty="0"/>
          </a:p>
          <a:p>
            <a:pPr marL="457200" lvl="2" indent="0">
              <a:buNone/>
            </a:pPr>
            <a:endParaRPr lang="en-US" sz="2400" dirty="0"/>
          </a:p>
          <a:p>
            <a:pPr marL="0" lvl="1" indent="0">
              <a:buNone/>
            </a:pPr>
            <a:endParaRPr lang="en-US" sz="2400" dirty="0"/>
          </a:p>
          <a:p>
            <a:pPr marL="914400" lvl="3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500" y="1859710"/>
            <a:ext cx="7180569" cy="39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73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06087" y="558299"/>
            <a:ext cx="9281160" cy="32782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dirty="0">
                <a:solidFill>
                  <a:srgbClr val="2C555B"/>
                </a:solidFill>
              </a:rPr>
              <a:t>B. Davis Horne Jr., Esq.</a:t>
            </a:r>
            <a:br>
              <a:rPr lang="en-US" sz="4800" dirty="0">
                <a:solidFill>
                  <a:srgbClr val="2C555B"/>
                </a:solidFill>
              </a:rPr>
            </a:br>
            <a:r>
              <a:rPr lang="en-US" sz="4800" dirty="0">
                <a:solidFill>
                  <a:srgbClr val="2C555B"/>
                </a:solidFill>
              </a:rPr>
              <a:t>Dana E. Simpson, Esq.</a:t>
            </a:r>
            <a:br>
              <a:rPr lang="en-US" sz="4800" dirty="0">
                <a:solidFill>
                  <a:srgbClr val="2C555B"/>
                </a:solidFill>
              </a:rPr>
            </a:br>
            <a:r>
              <a:rPr lang="en-US" sz="4800" dirty="0">
                <a:solidFill>
                  <a:srgbClr val="2C555B"/>
                </a:solidFill>
              </a:rPr>
              <a:t>Kara G. Weishaar</a:t>
            </a:r>
            <a:br>
              <a:rPr lang="en-US" sz="4800" dirty="0">
                <a:solidFill>
                  <a:srgbClr val="2C555B"/>
                </a:solidFill>
              </a:rPr>
            </a:br>
            <a:endParaRPr lang="en-US" sz="4800" dirty="0">
              <a:solidFill>
                <a:srgbClr val="2C555B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525441" y="4223022"/>
            <a:ext cx="9442451" cy="150018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/>
              <a:t>Smith Anderson Blount Dorsett Mitchell &amp; Jernigan, LLP</a:t>
            </a:r>
          </a:p>
          <a:p>
            <a:pPr algn="ctr">
              <a:defRPr/>
            </a:pPr>
            <a:r>
              <a:rPr lang="en-US" dirty="0"/>
              <a:t>Post Office Box 2611</a:t>
            </a:r>
          </a:p>
          <a:p>
            <a:pPr algn="ctr">
              <a:defRPr/>
            </a:pPr>
            <a:r>
              <a:rPr lang="en-US" dirty="0"/>
              <a:t>Raleigh, North Carolina 27602-2611</a:t>
            </a:r>
          </a:p>
          <a:p>
            <a:pPr algn="ctr">
              <a:defRPr/>
            </a:pPr>
            <a:r>
              <a:rPr lang="en-US" dirty="0"/>
              <a:t>919.821.1220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9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803" y="160933"/>
            <a:ext cx="5122233" cy="6540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E5C67"/>
                </a:solidFill>
              </a:rPr>
              <a:t>Overview</a:t>
            </a:r>
          </a:p>
          <a:p>
            <a:pPr algn="ctr"/>
            <a:endParaRPr lang="en-US" sz="1600" b="1" dirty="0">
              <a:solidFill>
                <a:srgbClr val="0E5C67"/>
              </a:solidFill>
            </a:endParaRPr>
          </a:p>
          <a:p>
            <a:pPr marL="285750" indent="-285750">
              <a:spcAft>
                <a:spcPts val="1200"/>
              </a:spcAft>
              <a:buClr>
                <a:srgbClr val="F7951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2022 Short Session Recap</a:t>
            </a:r>
          </a:p>
          <a:p>
            <a:pPr marL="742950" lvl="1" indent="-285750">
              <a:spcAft>
                <a:spcPts val="1200"/>
              </a:spcAft>
              <a:buClr>
                <a:srgbClr val="F7951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Budget – adjustments to funding</a:t>
            </a:r>
          </a:p>
          <a:p>
            <a:pPr marL="742950" lvl="1" indent="-285750">
              <a:spcAft>
                <a:spcPts val="1200"/>
              </a:spcAft>
              <a:buClr>
                <a:srgbClr val="F7951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Occupancy Taxes</a:t>
            </a:r>
          </a:p>
          <a:p>
            <a:pPr marL="742950" lvl="1" indent="-285750">
              <a:spcAft>
                <a:spcPts val="1200"/>
              </a:spcAft>
              <a:buClr>
                <a:srgbClr val="F7951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School Calendar</a:t>
            </a:r>
          </a:p>
          <a:p>
            <a:pPr marL="742950" lvl="1" indent="-285750">
              <a:spcAft>
                <a:spcPts val="1200"/>
              </a:spcAft>
              <a:buClr>
                <a:srgbClr val="F7951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Gaming/Sports/Ticket Issues</a:t>
            </a:r>
          </a:p>
          <a:p>
            <a:pPr marL="742950" lvl="1" indent="-285750">
              <a:spcAft>
                <a:spcPts val="1200"/>
              </a:spcAft>
              <a:buClr>
                <a:srgbClr val="F7951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Local Non-Discrimination Ordinances</a:t>
            </a:r>
          </a:p>
          <a:p>
            <a:pPr marL="285750" indent="-285750">
              <a:spcAft>
                <a:spcPts val="1200"/>
              </a:spcAft>
              <a:buClr>
                <a:srgbClr val="F7951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General Election Preview</a:t>
            </a:r>
          </a:p>
          <a:p>
            <a:pPr marL="285750" indent="-285750">
              <a:spcAft>
                <a:spcPts val="1200"/>
              </a:spcAft>
              <a:buClr>
                <a:srgbClr val="F7951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Old Business</a:t>
            </a:r>
          </a:p>
          <a:p>
            <a:pPr marL="285750" indent="-285750">
              <a:spcAft>
                <a:spcPts val="1200"/>
              </a:spcAft>
              <a:buClr>
                <a:srgbClr val="F7951D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New Business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36" y="677259"/>
            <a:ext cx="6658726" cy="503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5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2022 Short Session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99302" y="1536700"/>
            <a:ext cx="10522698" cy="48515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en-US" sz="2000" dirty="0"/>
          </a:p>
          <a:p>
            <a:pPr lvl="2"/>
            <a:endParaRPr lang="en-US" sz="2400" dirty="0"/>
          </a:p>
          <a:p>
            <a:pPr marL="0" lvl="1" indent="0">
              <a:buNone/>
            </a:pP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055" y="1905000"/>
            <a:ext cx="7481888" cy="383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6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Budget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99302" y="1270000"/>
            <a:ext cx="5061414" cy="55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State funds ($20M) replace the federal funds from the 2021 budget. </a:t>
            </a:r>
          </a:p>
          <a:p>
            <a:pPr lvl="1"/>
            <a:r>
              <a:rPr lang="en-US" sz="2800" dirty="0"/>
              <a:t>This adjustment was needed to avoid further delays in EDPNC tourism marketing caused by compliance with federal ARPA funding regulations.</a:t>
            </a:r>
          </a:p>
          <a:p>
            <a:pPr marL="457200" lvl="2" indent="0">
              <a:buNone/>
            </a:pPr>
            <a:endParaRPr lang="en-US" sz="2400" dirty="0"/>
          </a:p>
          <a:p>
            <a:pPr marL="0" lvl="1" indent="0">
              <a:buNone/>
            </a:pPr>
            <a:endParaRPr lang="en-US" sz="2800" dirty="0"/>
          </a:p>
          <a:p>
            <a:pPr marL="0" lvl="1" indent="0">
              <a:buNone/>
            </a:pPr>
            <a:endParaRPr lang="en-US" sz="2800" dirty="0"/>
          </a:p>
          <a:p>
            <a:pPr marL="0" lvl="1" indent="0">
              <a:buNone/>
            </a:pPr>
            <a:endParaRPr lang="en-US" sz="2400" dirty="0"/>
          </a:p>
          <a:p>
            <a:pPr marL="914400" lvl="3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834" y="2051050"/>
            <a:ext cx="5647778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54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Occupancy Taxes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62000" y="1308099"/>
            <a:ext cx="6508044" cy="4925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HB 1057 – Mitchell/Hickory-Conover/Buncombe OT Changes</a:t>
            </a:r>
          </a:p>
          <a:p>
            <a:pPr lvl="2"/>
            <a:r>
              <a:rPr lang="en-US" sz="2400" dirty="0"/>
              <a:t>Mitchell County OT to allow a community college foundation-owned hotel to collect taxes</a:t>
            </a:r>
          </a:p>
          <a:p>
            <a:pPr lvl="2"/>
            <a:r>
              <a:rPr lang="en-US" sz="2400" dirty="0"/>
              <a:t>Hickory-Conover OT would extend the law regarding convention center funding</a:t>
            </a:r>
          </a:p>
          <a:p>
            <a:pPr lvl="2"/>
            <a:r>
              <a:rPr lang="en-US" sz="2400" dirty="0"/>
              <a:t>Buncombe County OT is adjusted based on a local compromise that is consistent with the House guidelines</a:t>
            </a:r>
          </a:p>
          <a:p>
            <a:pPr lvl="2"/>
            <a:endParaRPr lang="en-US" sz="2400" dirty="0"/>
          </a:p>
          <a:p>
            <a:pPr marL="0" lvl="1" indent="0">
              <a:buNone/>
            </a:pPr>
            <a:endParaRPr lang="en-US" sz="2400" dirty="0"/>
          </a:p>
          <a:p>
            <a:pPr marL="914400" lvl="3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167" y="2460977"/>
            <a:ext cx="5031833" cy="23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74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9125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School Calendar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300592" y="1536699"/>
            <a:ext cx="5637408" cy="51576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Multiple bills passed the House</a:t>
            </a:r>
          </a:p>
          <a:p>
            <a:pPr lvl="1"/>
            <a:r>
              <a:rPr lang="en-US" sz="2800" dirty="0"/>
              <a:t>Senate support for current law, no movement</a:t>
            </a:r>
          </a:p>
          <a:p>
            <a:pPr lvl="1"/>
            <a:r>
              <a:rPr lang="en-US" sz="2800" dirty="0"/>
              <a:t>Developed grassroots plan and creating new collateral to highlight the importance of the law</a:t>
            </a:r>
          </a:p>
          <a:p>
            <a:pPr lvl="1"/>
            <a:r>
              <a:rPr lang="en-US" sz="2800" dirty="0"/>
              <a:t>Some school districts actively breaking the law (Rutherford, Cleveland, Gaston)</a:t>
            </a:r>
          </a:p>
          <a:p>
            <a:pPr marL="0" lvl="1" indent="0">
              <a:buNone/>
            </a:pPr>
            <a:endParaRPr lang="en-US" sz="2800" dirty="0"/>
          </a:p>
          <a:p>
            <a:pPr marL="0" lvl="1" indent="0">
              <a:buNone/>
            </a:pPr>
            <a:endParaRPr lang="en-US" sz="2800" dirty="0"/>
          </a:p>
          <a:p>
            <a:pPr lvl="1"/>
            <a:endParaRPr lang="en-US" sz="2800" dirty="0"/>
          </a:p>
          <a:p>
            <a:pPr marL="0" lvl="1" indent="0">
              <a:buNone/>
            </a:pPr>
            <a:endParaRPr lang="en-US" sz="2400" dirty="0"/>
          </a:p>
          <a:p>
            <a:pPr marL="914400" lvl="3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9" y="1536700"/>
            <a:ext cx="5303106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73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Gaming/Sports/Ticketing Regulatory Issues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99301" y="1904999"/>
            <a:ext cx="10607365" cy="29153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600" dirty="0"/>
              <a:t>SB 688 – Sports Wagering</a:t>
            </a:r>
          </a:p>
          <a:p>
            <a:pPr lvl="2"/>
            <a:r>
              <a:rPr lang="en-US" sz="2800" dirty="0"/>
              <a:t>House took up substitute bill, SB 38, by a vote of 51-50</a:t>
            </a:r>
          </a:p>
          <a:p>
            <a:pPr lvl="2"/>
            <a:r>
              <a:rPr lang="en-US" sz="2800" dirty="0"/>
              <a:t>SB 688 narrowly failed by a vote of 49-52</a:t>
            </a:r>
          </a:p>
          <a:p>
            <a:pPr lvl="2"/>
            <a:r>
              <a:rPr lang="en-US" sz="2800" dirty="0"/>
              <a:t>Future of legislation unclear</a:t>
            </a:r>
          </a:p>
          <a:p>
            <a:pPr marL="0" lvl="1" indent="0">
              <a:buNone/>
            </a:pPr>
            <a:endParaRPr lang="en-US" sz="2400" dirty="0"/>
          </a:p>
          <a:p>
            <a:pPr marL="914400" lvl="3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0C82EA-7AC0-4942-BD25-A6D024D9C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174" y="4357511"/>
            <a:ext cx="6586669" cy="25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51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9125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Weaponization of Tourism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5508978" y="1536700"/>
            <a:ext cx="6141155" cy="48515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Monitoring activity around hot button issues (abortion, LGBTQ, gun laws, etc.) that could impact tourism</a:t>
            </a:r>
          </a:p>
          <a:p>
            <a:pPr lvl="1"/>
            <a:r>
              <a:rPr lang="en-US" sz="2800" dirty="0"/>
              <a:t>Will continue to work with the business community to advocate for industry and communicate harm from travel bans</a:t>
            </a:r>
          </a:p>
          <a:p>
            <a:pPr lvl="1"/>
            <a:endParaRPr lang="en-US" sz="2800" dirty="0"/>
          </a:p>
          <a:p>
            <a:pPr marL="0" lvl="1" indent="0">
              <a:buNone/>
            </a:pPr>
            <a:endParaRPr lang="en-US" sz="2400" dirty="0"/>
          </a:p>
          <a:p>
            <a:pPr marL="914400" lvl="3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E1C8C-E2B5-40B5-9AD9-87A828606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85" y="2074544"/>
            <a:ext cx="4920617" cy="270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99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56" y="6241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555B"/>
                </a:solidFill>
              </a:rPr>
              <a:t>Reopening Discussion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49300" y="1905000"/>
            <a:ext cx="4899938" cy="4483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0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30000"/>
              <a:buFont typeface="Arial" charset="0"/>
              <a:buChar char="•"/>
              <a:defRPr sz="4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UnicodeMS" charset="0"/>
              <a:buChar char="￮"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32004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.AppleSystemUIFont" charset="-120"/>
              <a:buChar char="-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08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02A28"/>
              </a:buClr>
              <a:buFont typeface="Arial" charset="0"/>
              <a:buChar char="•"/>
              <a:defRPr sz="2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240" indent="-228584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Member Discussion</a:t>
            </a:r>
          </a:p>
          <a:p>
            <a:pPr lvl="1"/>
            <a:r>
              <a:rPr lang="en-US" sz="2800" dirty="0"/>
              <a:t>Emergency Declaration expired August 15th</a:t>
            </a:r>
          </a:p>
          <a:p>
            <a:pPr lvl="1"/>
            <a:r>
              <a:rPr lang="en-US" sz="2800" dirty="0"/>
              <a:t>Budget included provision (effective 1/1/23) to limit gubernatorial emergency powers</a:t>
            </a:r>
          </a:p>
          <a:p>
            <a:pPr lvl="1"/>
            <a:endParaRPr lang="en-US" sz="2800" dirty="0"/>
          </a:p>
          <a:p>
            <a:pPr marL="457200" lvl="2" indent="0">
              <a:buNone/>
            </a:pPr>
            <a:endParaRPr lang="en-US" sz="2400" dirty="0"/>
          </a:p>
          <a:p>
            <a:pPr lvl="2"/>
            <a:endParaRPr lang="en-US" sz="2400" dirty="0"/>
          </a:p>
          <a:p>
            <a:pPr marL="457200" lvl="2" indent="0">
              <a:buNone/>
            </a:pPr>
            <a:endParaRPr lang="en-US" sz="2400" dirty="0"/>
          </a:p>
          <a:p>
            <a:pPr marL="0" lvl="1" indent="0">
              <a:buNone/>
            </a:pPr>
            <a:endParaRPr lang="en-US" sz="2400" dirty="0"/>
          </a:p>
          <a:p>
            <a:pPr marL="914400" lvl="3" indent="0">
              <a:buNone/>
            </a:pPr>
            <a:endParaRPr lang="en-US" sz="2000" dirty="0"/>
          </a:p>
          <a:p>
            <a:pPr marL="0" lvl="1" indent="0">
              <a:buNone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98" y="2092889"/>
            <a:ext cx="5391161" cy="331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1799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Custom 1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0033CC"/>
      </a:accent1>
      <a:accent2>
        <a:srgbClr val="DE7E18"/>
      </a:accent2>
      <a:accent3>
        <a:srgbClr val="FF0000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12788</TotalTime>
  <Words>845</Words>
  <Application>Microsoft Office PowerPoint</Application>
  <PresentationFormat>Widescreen</PresentationFormat>
  <Paragraphs>168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.AppleSystemUIFont</vt:lpstr>
      <vt:lpstr>Arial</vt:lpstr>
      <vt:lpstr>ArialUnicodeMS</vt:lpstr>
      <vt:lpstr>Calibri</vt:lpstr>
      <vt:lpstr>Century Gothic</vt:lpstr>
      <vt:lpstr>Wingdings 3</vt:lpstr>
      <vt:lpstr>Wisp</vt:lpstr>
      <vt:lpstr>North Carolina  Travel &amp; Tourism Coalition</vt:lpstr>
      <vt:lpstr>PowerPoint Presentation</vt:lpstr>
      <vt:lpstr>2022 Short Session</vt:lpstr>
      <vt:lpstr>Budget</vt:lpstr>
      <vt:lpstr>Occupancy Taxes</vt:lpstr>
      <vt:lpstr>School Calendar</vt:lpstr>
      <vt:lpstr>Gaming/Sports/Ticketing Regulatory Issues</vt:lpstr>
      <vt:lpstr>Weaponization of Tourism</vt:lpstr>
      <vt:lpstr>Reopening Discussion</vt:lpstr>
      <vt:lpstr>U.S. Senate Race – N.C. </vt:lpstr>
      <vt:lpstr>Congressional Races </vt:lpstr>
      <vt:lpstr>NC Legislative Races </vt:lpstr>
      <vt:lpstr>NC Legislative Races </vt:lpstr>
      <vt:lpstr>N.C. Supreme Court </vt:lpstr>
      <vt:lpstr>Old Business</vt:lpstr>
      <vt:lpstr>New Business</vt:lpstr>
      <vt:lpstr>B. Davis Horne Jr., Esq. Dana E. Simpson, Esq. Kara G. Weishaar </vt:lpstr>
    </vt:vector>
  </TitlesOfParts>
  <Company>
 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
  </dc:title>
  <dc:creator>
  </dc:creator>
  <cp:lastModifiedBy>Kara Weishaar</cp:lastModifiedBy>
  <cp:revision>313</cp:revision>
  <cp:lastPrinted>2021-08-25T18:00:46Z</cp:lastPrinted>
  <dcterms:modified xsi:type="dcterms:W3CDTF">2022-08-14T23:24:33Z</dcterms:modified>
</cp:coreProperties>
</file>