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90" r:id="rId2"/>
    <p:sldId id="270" r:id="rId3"/>
    <p:sldId id="259" r:id="rId4"/>
    <p:sldId id="260" r:id="rId5"/>
    <p:sldId id="267" r:id="rId6"/>
    <p:sldId id="271" r:id="rId7"/>
    <p:sldId id="268" r:id="rId8"/>
    <p:sldId id="261" r:id="rId9"/>
    <p:sldId id="264" r:id="rId10"/>
    <p:sldId id="265" r:id="rId11"/>
    <p:sldId id="269" r:id="rId12"/>
    <p:sldId id="266" r:id="rId13"/>
    <p:sldId id="262" r:id="rId14"/>
    <p:sldId id="289" r:id="rId15"/>
    <p:sldId id="273" r:id="rId16"/>
    <p:sldId id="274" r:id="rId17"/>
    <p:sldId id="275" r:id="rId18"/>
    <p:sldId id="276" r:id="rId19"/>
    <p:sldId id="277" r:id="rId20"/>
    <p:sldId id="278" r:id="rId21"/>
    <p:sldId id="279" r:id="rId22"/>
    <p:sldId id="280" r:id="rId23"/>
    <p:sldId id="282" r:id="rId24"/>
    <p:sldId id="281" r:id="rId25"/>
    <p:sldId id="283" r:id="rId26"/>
    <p:sldId id="284" r:id="rId27"/>
    <p:sldId id="285" r:id="rId28"/>
    <p:sldId id="291" r:id="rId29"/>
    <p:sldId id="286" r:id="rId30"/>
    <p:sldId id="287" r:id="rId31"/>
    <p:sldId id="288" r:id="rId3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75BC"/>
    <a:srgbClr val="120F39"/>
    <a:srgbClr val="141734"/>
    <a:srgbClr val="1F0840"/>
    <a:srgbClr val="090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88" autoAdjust="0"/>
    <p:restoredTop sz="94660"/>
  </p:normalViewPr>
  <p:slideViewPr>
    <p:cSldViewPr snapToGrid="0">
      <p:cViewPr varScale="1">
        <p:scale>
          <a:sx n="119" d="100"/>
          <a:sy n="119" d="100"/>
        </p:scale>
        <p:origin x="208"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29B085F1-6A1E-0A41-A46D-61892E9673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01894" y="741139"/>
            <a:ext cx="4188212" cy="3390456"/>
          </a:xfrm>
          <a:prstGeom prst="rect">
            <a:avLst/>
          </a:prstGeom>
        </p:spPr>
      </p:pic>
      <p:sp>
        <p:nvSpPr>
          <p:cNvPr id="17" name="Title 1">
            <a:extLst>
              <a:ext uri="{FF2B5EF4-FFF2-40B4-BE49-F238E27FC236}">
                <a16:creationId xmlns:a16="http://schemas.microsoft.com/office/drawing/2014/main" id="{DC98C8E5-1A51-DF4B-90A7-FEB2659F0D58}"/>
              </a:ext>
            </a:extLst>
          </p:cNvPr>
          <p:cNvSpPr>
            <a:spLocks noGrp="1"/>
          </p:cNvSpPr>
          <p:nvPr>
            <p:ph type="title" hasCustomPrompt="1"/>
          </p:nvPr>
        </p:nvSpPr>
        <p:spPr>
          <a:xfrm>
            <a:off x="550200" y="4669099"/>
            <a:ext cx="11091600" cy="786128"/>
          </a:xfrm>
        </p:spPr>
        <p:txBody>
          <a:bodyPr vert="horz" wrap="square" lIns="0" tIns="0" rIns="0" bIns="0" rtlCol="0" anchor="t" anchorCtr="0">
            <a:normAutofit/>
          </a:bodyPr>
          <a:lstStyle>
            <a:lvl1pPr algn="ctr">
              <a:defRPr lang="en-US" dirty="0">
                <a:solidFill>
                  <a:schemeClr val="tx1"/>
                </a:solidFill>
              </a:defRPr>
            </a:lvl1pPr>
          </a:lstStyle>
          <a:p>
            <a:pPr lvl="0">
              <a:lnSpc>
                <a:spcPct val="100000"/>
              </a:lnSpc>
            </a:pPr>
            <a:r>
              <a:rPr lang="en-US" dirty="0"/>
              <a:t>CLICK TO EDIT MASTER</a:t>
            </a:r>
          </a:p>
        </p:txBody>
      </p:sp>
    </p:spTree>
    <p:extLst>
      <p:ext uri="{BB962C8B-B14F-4D97-AF65-F5344CB8AC3E}">
        <p14:creationId xmlns:p14="http://schemas.microsoft.com/office/powerpoint/2010/main" val="339597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Lines">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29B085F1-6A1E-0A41-A46D-61892E9673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01894" y="273548"/>
            <a:ext cx="4188212" cy="3390456"/>
          </a:xfrm>
          <a:prstGeom prst="rect">
            <a:avLst/>
          </a:prstGeom>
        </p:spPr>
      </p:pic>
      <p:sp>
        <p:nvSpPr>
          <p:cNvPr id="17" name="Title 1">
            <a:extLst>
              <a:ext uri="{FF2B5EF4-FFF2-40B4-BE49-F238E27FC236}">
                <a16:creationId xmlns:a16="http://schemas.microsoft.com/office/drawing/2014/main" id="{DC98C8E5-1A51-DF4B-90A7-FEB2659F0D58}"/>
              </a:ext>
            </a:extLst>
          </p:cNvPr>
          <p:cNvSpPr>
            <a:spLocks noGrp="1"/>
          </p:cNvSpPr>
          <p:nvPr>
            <p:ph type="title" hasCustomPrompt="1"/>
          </p:nvPr>
        </p:nvSpPr>
        <p:spPr>
          <a:xfrm>
            <a:off x="550200" y="3972908"/>
            <a:ext cx="11091600" cy="1420202"/>
          </a:xfrm>
        </p:spPr>
        <p:txBody>
          <a:bodyPr vert="horz" wrap="square" lIns="0" tIns="0" rIns="0" bIns="0" rtlCol="0" anchor="t" anchorCtr="0">
            <a:normAutofit/>
          </a:bodyPr>
          <a:lstStyle>
            <a:lvl1pPr algn="ctr">
              <a:defRPr lang="en-US" dirty="0">
                <a:solidFill>
                  <a:schemeClr val="tx1"/>
                </a:solidFill>
              </a:defRPr>
            </a:lvl1pPr>
          </a:lstStyle>
          <a:p>
            <a:pPr lvl="0">
              <a:lnSpc>
                <a:spcPct val="100000"/>
              </a:lnSpc>
            </a:pPr>
            <a:r>
              <a:rPr lang="en-US" dirty="0"/>
              <a:t>CLICK TO EDIT MASTER TITLE STYLE</a:t>
            </a:r>
          </a:p>
        </p:txBody>
      </p:sp>
    </p:spTree>
    <p:extLst>
      <p:ext uri="{BB962C8B-B14F-4D97-AF65-F5344CB8AC3E}">
        <p14:creationId xmlns:p14="http://schemas.microsoft.com/office/powerpoint/2010/main" val="323778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4B040-51E3-4DA0-B21D-EEE173E7536F}"/>
              </a:ext>
            </a:extLst>
          </p:cNvPr>
          <p:cNvSpPr>
            <a:spLocks noGrp="1"/>
          </p:cNvSpPr>
          <p:nvPr>
            <p:ph type="title" hasCustomPrompt="1"/>
          </p:nvPr>
        </p:nvSpPr>
        <p:spPr>
          <a:xfrm>
            <a:off x="550862" y="549275"/>
            <a:ext cx="9246281" cy="897560"/>
          </a:xfrm>
        </p:spPr>
        <p:txBody>
          <a:bodyPr vert="horz" wrap="square" lIns="0" tIns="0" rIns="0" bIns="0" rtlCol="0" anchor="t" anchorCtr="0">
            <a:normAutofit/>
          </a:bodyPr>
          <a:lstStyle>
            <a:lvl1pPr>
              <a:defRPr lang="en-US" dirty="0">
                <a:solidFill>
                  <a:schemeClr val="tx1"/>
                </a:solidFill>
              </a:defRPr>
            </a:lvl1pPr>
          </a:lstStyle>
          <a:p>
            <a:pPr lvl="0">
              <a:lnSpc>
                <a:spcPct val="100000"/>
              </a:lnSpc>
            </a:pPr>
            <a:r>
              <a:rPr lang="en-US" dirty="0"/>
              <a:t>CLICK TO EDIT MASTER TITLE STYLE</a:t>
            </a:r>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2187" y="1648198"/>
            <a:ext cx="9244955" cy="466216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a:extLst>
              <a:ext uri="{FF2B5EF4-FFF2-40B4-BE49-F238E27FC236}">
                <a16:creationId xmlns:a16="http://schemas.microsoft.com/office/drawing/2014/main" id="{63991689-A621-1A42-A440-82BF7C7431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18689" y="350426"/>
            <a:ext cx="1603131" cy="1297772"/>
          </a:xfrm>
          <a:prstGeom prst="rect">
            <a:avLst/>
          </a:prstGeom>
        </p:spPr>
      </p:pic>
    </p:spTree>
    <p:extLst>
      <p:ext uri="{BB962C8B-B14F-4D97-AF65-F5344CB8AC3E}">
        <p14:creationId xmlns:p14="http://schemas.microsoft.com/office/powerpoint/2010/main" val="3819119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549275"/>
            <a:ext cx="9105603" cy="839687"/>
          </a:xfrm>
        </p:spPr>
        <p:txBody>
          <a:bodyPr/>
          <a:lstStyle>
            <a:lvl1pPr>
              <a:lnSpc>
                <a:spcPct val="100000"/>
              </a:lnSpc>
              <a:defRPr/>
            </a:lvl1pPr>
          </a:lstStyle>
          <a:p>
            <a:r>
              <a:rPr lang="en-US" dirty="0"/>
              <a:t>CLICK TO EDIT MASTER TITLE STYLE</a:t>
            </a:r>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3" y="1644998"/>
            <a:ext cx="5435600" cy="469551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9" y="1644998"/>
            <a:ext cx="5435600" cy="469551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a:extLst>
              <a:ext uri="{FF2B5EF4-FFF2-40B4-BE49-F238E27FC236}">
                <a16:creationId xmlns:a16="http://schemas.microsoft.com/office/drawing/2014/main" id="{2D1FBDC4-72A8-154E-9D71-11A8BA81FE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18689" y="350426"/>
            <a:ext cx="1603131" cy="1297772"/>
          </a:xfrm>
          <a:prstGeom prst="rect">
            <a:avLst/>
          </a:prstGeom>
        </p:spPr>
      </p:pic>
    </p:spTree>
    <p:extLst>
      <p:ext uri="{BB962C8B-B14F-4D97-AF65-F5344CB8AC3E}">
        <p14:creationId xmlns:p14="http://schemas.microsoft.com/office/powerpoint/2010/main" val="3694647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6906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780289"/>
          </a:xfrm>
          <a:prstGeom prst="rect">
            <a:avLst/>
          </a:prstGeom>
        </p:spPr>
        <p:txBody>
          <a:bodyPr vert="horz" wrap="square" lIns="0" tIns="0" rIns="0" bIns="0" rtlCol="0" anchor="t" anchorCtr="0">
            <a:normAutofit/>
          </a:bodyPr>
          <a:lstStyle/>
          <a:p>
            <a:pPr lvl="0">
              <a:lnSpc>
                <a:spcPct val="100000"/>
              </a:lnSpc>
            </a:pPr>
            <a:r>
              <a:rPr lang="en-US" dirty="0"/>
              <a:t>CLICK TO EDIT MASTER TITLE STYLE</a:t>
            </a:r>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2" y="1650148"/>
            <a:ext cx="11090275" cy="4402921"/>
          </a:xfrm>
          <a:prstGeom prst="rect">
            <a:avLst/>
          </a:prstGeom>
        </p:spPr>
        <p:txBody>
          <a:bodyPr vert="horz" wrap="square"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390743"/>
      </p:ext>
    </p:extLst>
  </p:cSld>
  <p:clrMap bg1="lt1" tx1="dk1" bg2="lt2" tx2="dk2" accent1="accent1" accent2="accent2" accent3="accent3" accent4="accent4" accent5="accent5" accent6="accent6" hlink="hlink" folHlink="folHlink"/>
  <p:sldLayoutIdLst>
    <p:sldLayoutId id="2147483733" r:id="rId1"/>
    <p:sldLayoutId id="2147483739" r:id="rId2"/>
    <p:sldLayoutId id="2147483734" r:id="rId3"/>
    <p:sldLayoutId id="2147483736" r:id="rId4"/>
    <p:sldLayoutId id="2147483727" r:id="rId5"/>
  </p:sldLayoutIdLst>
  <p:hf sldNum="0" hdr="0" ftr="0" dt="0"/>
  <p:txStyles>
    <p:titleStyle>
      <a:lvl1pPr algn="l" defTabSz="914400" rtl="0" eaLnBrk="1" latinLnBrk="0" hangingPunct="1">
        <a:lnSpc>
          <a:spcPct val="100000"/>
        </a:lnSpc>
        <a:spcBef>
          <a:spcPct val="0"/>
        </a:spcBef>
        <a:buNone/>
        <a:defRPr lang="en-US" sz="4800" b="1" i="0" kern="1200" dirty="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wqN-D3f49fE&amp;t=100s"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zmzvJfOxDl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koQp3lTWNj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ar.realtor/fair-housing/fairhaven" TargetMode="Externa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qnnk_BabG1A"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ar.realtor/videos/bias-override-overcoming-barriers-to-fair-housing" TargetMode="Externa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x2fzn-WIZR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fxIgkmFpzO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K8_ewNKH9rY"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j2XojhHvPy4"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ar.realtor/fair-housing/being-the-change-in-downtown-durham" TargetMode="Externa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youtube.com/watch?v=ODP6RxRox8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3DF5FC-4480-0549-B56F-FB4089B068DB}"/>
              </a:ext>
            </a:extLst>
          </p:cNvPr>
          <p:cNvSpPr>
            <a:spLocks noGrp="1"/>
          </p:cNvSpPr>
          <p:nvPr>
            <p:ph type="title"/>
          </p:nvPr>
        </p:nvSpPr>
        <p:spPr/>
        <p:txBody>
          <a:bodyPr>
            <a:noAutofit/>
          </a:bodyPr>
          <a:lstStyle/>
          <a:p>
            <a:r>
              <a:rPr lang="en-US" sz="9600" dirty="0">
                <a:latin typeface="Arial Black" panose="020B0604020202020204" pitchFamily="34" charset="0"/>
                <a:cs typeface="Arial Black" panose="020B0604020202020204" pitchFamily="34" charset="0"/>
              </a:rPr>
              <a:t>WELCOME</a:t>
            </a:r>
          </a:p>
        </p:txBody>
      </p:sp>
    </p:spTree>
    <p:extLst>
      <p:ext uri="{BB962C8B-B14F-4D97-AF65-F5344CB8AC3E}">
        <p14:creationId xmlns:p14="http://schemas.microsoft.com/office/powerpoint/2010/main" val="3779619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Autofit/>
          </a:bodyPr>
          <a:lstStyle/>
          <a:p>
            <a:r>
              <a:rPr lang="en-US" dirty="0"/>
              <a:t>LONG ISLAND DIVIDED</a:t>
            </a:r>
          </a:p>
        </p:txBody>
      </p:sp>
      <p:grpSp>
        <p:nvGrpSpPr>
          <p:cNvPr id="7" name="Group 6">
            <a:extLst>
              <a:ext uri="{FF2B5EF4-FFF2-40B4-BE49-F238E27FC236}">
                <a16:creationId xmlns:a16="http://schemas.microsoft.com/office/drawing/2014/main" id="{3EC6493D-1474-754A-9684-FDE03BE6663B}"/>
              </a:ext>
            </a:extLst>
          </p:cNvPr>
          <p:cNvGrpSpPr/>
          <p:nvPr/>
        </p:nvGrpSpPr>
        <p:grpSpPr>
          <a:xfrm>
            <a:off x="2921219" y="5609027"/>
            <a:ext cx="6349563" cy="730192"/>
            <a:chOff x="2493101" y="5609027"/>
            <a:chExt cx="6349563" cy="730192"/>
          </a:xfrm>
        </p:grpSpPr>
        <p:pic>
          <p:nvPicPr>
            <p:cNvPr id="5" name="Picture 4">
              <a:hlinkClick r:id="rId2"/>
              <a:extLst>
                <a:ext uri="{FF2B5EF4-FFF2-40B4-BE49-F238E27FC236}">
                  <a16:creationId xmlns:a16="http://schemas.microsoft.com/office/drawing/2014/main" id="{FEA66229-DF18-654A-AFE1-552B1B725E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6B48F7AF-0693-434E-8FC2-704D1DC1EA45}"/>
                </a:ext>
              </a:extLst>
            </p:cNvPr>
            <p:cNvSpPr txBox="1"/>
            <p:nvPr/>
          </p:nvSpPr>
          <p:spPr>
            <a:xfrm>
              <a:off x="3733106" y="5650957"/>
              <a:ext cx="5109558" cy="646331"/>
            </a:xfrm>
            <a:prstGeom prst="rect">
              <a:avLst/>
            </a:prstGeom>
            <a:noFill/>
          </p:spPr>
          <p:txBody>
            <a:bodyPr wrap="square" rtlCol="0" anchor="t">
              <a:spAutoFit/>
            </a:bodyPr>
            <a:lstStyle/>
            <a:p>
              <a:r>
                <a:rPr lang="en-US" b="1" dirty="0"/>
                <a:t>Long Island Divided: How real estate agents treated undercover clients on Long Island</a:t>
              </a:r>
            </a:p>
          </p:txBody>
        </p:sp>
      </p:grpSp>
    </p:spTree>
    <p:extLst>
      <p:ext uri="{BB962C8B-B14F-4D97-AF65-F5344CB8AC3E}">
        <p14:creationId xmlns:p14="http://schemas.microsoft.com/office/powerpoint/2010/main" val="1075345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LONG ISLAND DIVIDED</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1648198"/>
            <a:ext cx="8207348" cy="4662167"/>
          </a:xfrm>
        </p:spPr>
        <p:txBody>
          <a:bodyPr/>
          <a:lstStyle/>
          <a:p>
            <a:r>
              <a:rPr lang="en-US" dirty="0"/>
              <a:t>Were you surprised by these statements? Why or why not? </a:t>
            </a:r>
          </a:p>
          <a:p>
            <a:r>
              <a:rPr lang="en-US" dirty="0"/>
              <a:t>Have you seen/experienced any of these practices? </a:t>
            </a:r>
            <a:br>
              <a:rPr lang="en-US" dirty="0"/>
            </a:br>
            <a:r>
              <a:rPr lang="en-US" dirty="0"/>
              <a:t>If so, please explain. </a:t>
            </a:r>
          </a:p>
          <a:p>
            <a:r>
              <a:rPr lang="en-US" dirty="0"/>
              <a:t>What can you and the REALTOR® community do to combat these practices?</a:t>
            </a:r>
          </a:p>
          <a:p>
            <a:r>
              <a:rPr lang="en-US" dirty="0"/>
              <a:t>How much do you know about the ongoing challenges </a:t>
            </a:r>
            <a:br>
              <a:rPr lang="en-US" dirty="0"/>
            </a:br>
            <a:r>
              <a:rPr lang="en-US" dirty="0"/>
              <a:t>in discrimination against those with disabilities? </a:t>
            </a:r>
          </a:p>
          <a:p>
            <a:r>
              <a:rPr lang="en-US" dirty="0"/>
              <a:t>What do you think are the biggest issues in discrimination in the area of those with disabilities?</a:t>
            </a:r>
          </a:p>
        </p:txBody>
      </p:sp>
    </p:spTree>
    <p:extLst>
      <p:ext uri="{BB962C8B-B14F-4D97-AF65-F5344CB8AC3E}">
        <p14:creationId xmlns:p14="http://schemas.microsoft.com/office/powerpoint/2010/main" val="354986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a:bodyPr>
          <a:lstStyle/>
          <a:p>
            <a:r>
              <a:rPr lang="en-US" dirty="0"/>
              <a:t>LONG ISLAND DIVIDED</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1648198"/>
            <a:ext cx="6908486" cy="4662167"/>
          </a:xfrm>
        </p:spPr>
        <p:txBody>
          <a:bodyPr>
            <a:normAutofit lnSpcReduction="10000"/>
          </a:bodyPr>
          <a:lstStyle/>
          <a:p>
            <a:r>
              <a:rPr lang="en-US" dirty="0"/>
              <a:t>What were you most surprised by, and how did these findings make you feel?</a:t>
            </a:r>
          </a:p>
          <a:p>
            <a:r>
              <a:rPr lang="en-US" dirty="0"/>
              <a:t>Do you think members of your community are currently facing housing discrimination? </a:t>
            </a:r>
          </a:p>
          <a:p>
            <a:r>
              <a:rPr lang="en-US" dirty="0"/>
              <a:t>If so, how do you imagine housing discrimination is affecting your specific community?</a:t>
            </a:r>
          </a:p>
          <a:p>
            <a:r>
              <a:rPr lang="en-US" dirty="0"/>
              <a:t>Have you taken any additional Fair Housing or Diversity and Inclusion training?</a:t>
            </a:r>
          </a:p>
          <a:p>
            <a:r>
              <a:rPr lang="en-US" dirty="0"/>
              <a:t>What was the most valuable takeaway you gained from those trainings?</a:t>
            </a:r>
          </a:p>
        </p:txBody>
      </p:sp>
    </p:spTree>
    <p:extLst>
      <p:ext uri="{BB962C8B-B14F-4D97-AF65-F5344CB8AC3E}">
        <p14:creationId xmlns:p14="http://schemas.microsoft.com/office/powerpoint/2010/main" val="3366370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HOMEWORK</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1648198"/>
            <a:ext cx="10202403" cy="4662167"/>
          </a:xfrm>
        </p:spPr>
        <p:txBody>
          <a:bodyPr>
            <a:normAutofit/>
          </a:bodyPr>
          <a:lstStyle/>
          <a:p>
            <a:r>
              <a:rPr lang="en-US" dirty="0"/>
              <a:t>Make a list of steps for your personal process that outlines </a:t>
            </a:r>
            <a:br>
              <a:rPr lang="en-US" dirty="0"/>
            </a:br>
            <a:r>
              <a:rPr lang="en-US" dirty="0"/>
              <a:t>what you do for your buyers and sellers, from start to finish. </a:t>
            </a:r>
          </a:p>
          <a:p>
            <a:r>
              <a:rPr lang="en-US" dirty="0"/>
              <a:t>Use this list to create a form that you can use daily to ensure that you </a:t>
            </a:r>
            <a:br>
              <a:rPr lang="en-US" dirty="0"/>
            </a:br>
            <a:r>
              <a:rPr lang="en-US" dirty="0"/>
              <a:t>are giving each of your customers and clients consistent service.</a:t>
            </a:r>
          </a:p>
          <a:p>
            <a:r>
              <a:rPr lang="en-US" dirty="0"/>
              <a:t>Watch Lessons Learned from Long Island Divided | Bill Dedman Webinar</a:t>
            </a:r>
          </a:p>
          <a:p>
            <a:r>
              <a:rPr lang="en-US" dirty="0"/>
              <a:t>Answer 4 questions in Manual from watching Bill Dedman video</a:t>
            </a:r>
          </a:p>
          <a:p>
            <a:r>
              <a:rPr lang="en-US" dirty="0"/>
              <a:t>Extra Credit - FAIRHAVEN</a:t>
            </a:r>
          </a:p>
          <a:p>
            <a:r>
              <a:rPr lang="en-US" dirty="0"/>
              <a:t>Extra Credit - Harvard Internal BIAS Quizzes</a:t>
            </a:r>
          </a:p>
        </p:txBody>
      </p:sp>
    </p:spTree>
    <p:extLst>
      <p:ext uri="{BB962C8B-B14F-4D97-AF65-F5344CB8AC3E}">
        <p14:creationId xmlns:p14="http://schemas.microsoft.com/office/powerpoint/2010/main" val="2953493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200" y="4114800"/>
            <a:ext cx="11091600" cy="1278310"/>
          </a:xfrm>
        </p:spPr>
        <p:txBody>
          <a:bodyPr>
            <a:noAutofit/>
          </a:bodyPr>
          <a:lstStyle/>
          <a:p>
            <a:r>
              <a:rPr lang="en-US" sz="3600" dirty="0"/>
              <a:t>FAIR HOUSING ACADEMY VIDEO: THE FAIR HOUSING TEST – LESSONS FROM LONG ISLAND</a:t>
            </a:r>
          </a:p>
        </p:txBody>
      </p:sp>
      <p:grpSp>
        <p:nvGrpSpPr>
          <p:cNvPr id="4" name="Group 3">
            <a:extLst>
              <a:ext uri="{FF2B5EF4-FFF2-40B4-BE49-F238E27FC236}">
                <a16:creationId xmlns:a16="http://schemas.microsoft.com/office/drawing/2014/main" id="{F853401C-A9B2-8649-9A19-800EFE5F1356}"/>
              </a:ext>
            </a:extLst>
          </p:cNvPr>
          <p:cNvGrpSpPr/>
          <p:nvPr/>
        </p:nvGrpSpPr>
        <p:grpSpPr>
          <a:xfrm>
            <a:off x="3228796" y="5609027"/>
            <a:ext cx="5734408" cy="730192"/>
            <a:chOff x="2493101" y="5609027"/>
            <a:chExt cx="5734408" cy="730192"/>
          </a:xfrm>
        </p:grpSpPr>
        <p:pic>
          <p:nvPicPr>
            <p:cNvPr id="5" name="Picture 4">
              <a:hlinkClick r:id="rId2"/>
              <a:extLst>
                <a:ext uri="{FF2B5EF4-FFF2-40B4-BE49-F238E27FC236}">
                  <a16:creationId xmlns:a16="http://schemas.microsoft.com/office/drawing/2014/main" id="{00308D2A-6849-D64D-B0F9-A187C8028E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FB37F715-F31A-3B4B-B21E-1DDDA73D98E8}"/>
                </a:ext>
              </a:extLst>
            </p:cNvPr>
            <p:cNvSpPr txBox="1"/>
            <p:nvPr/>
          </p:nvSpPr>
          <p:spPr>
            <a:xfrm>
              <a:off x="3733106" y="5650957"/>
              <a:ext cx="4494403" cy="646331"/>
            </a:xfrm>
            <a:prstGeom prst="rect">
              <a:avLst/>
            </a:prstGeom>
            <a:noFill/>
          </p:spPr>
          <p:txBody>
            <a:bodyPr wrap="square" rtlCol="0" anchor="t">
              <a:spAutoFit/>
            </a:bodyPr>
            <a:lstStyle/>
            <a:p>
              <a:r>
                <a:rPr lang="en-US" b="1" dirty="0"/>
                <a:t>NC REALTORS® Fair Housing Academy </a:t>
              </a:r>
            </a:p>
            <a:p>
              <a:r>
                <a:rPr lang="en-US" b="1" dirty="0"/>
                <a:t>Part 3: The Fair Housing Test</a:t>
              </a:r>
            </a:p>
          </p:txBody>
        </p:sp>
      </p:grpSp>
    </p:spTree>
    <p:extLst>
      <p:ext uri="{BB962C8B-B14F-4D97-AF65-F5344CB8AC3E}">
        <p14:creationId xmlns:p14="http://schemas.microsoft.com/office/powerpoint/2010/main" val="402666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LONG ISLAND DIVIDED</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1648198"/>
            <a:ext cx="6482458" cy="4662167"/>
          </a:xfrm>
        </p:spPr>
        <p:txBody>
          <a:bodyPr>
            <a:normAutofit/>
          </a:bodyPr>
          <a:lstStyle/>
          <a:p>
            <a:r>
              <a:rPr lang="en-US" dirty="0"/>
              <a:t>Bo discussed many new educational offerings that the Long Island Board of REALTORS® is now offering to enhance their Fair Housing Education within their local Association.</a:t>
            </a:r>
          </a:p>
          <a:p>
            <a:r>
              <a:rPr lang="en-US" dirty="0"/>
              <a:t>Have you taken any additional Fair Housing or Diversity and Inclusion training?</a:t>
            </a:r>
          </a:p>
          <a:p>
            <a:r>
              <a:rPr lang="en-US" dirty="0"/>
              <a:t>What was the most valuable takeaway you gained from those trainings?</a:t>
            </a:r>
          </a:p>
          <a:p>
            <a:r>
              <a:rPr lang="en-US" dirty="0"/>
              <a:t>What can we do together to make an impact?</a:t>
            </a:r>
          </a:p>
        </p:txBody>
      </p:sp>
    </p:spTree>
    <p:extLst>
      <p:ext uri="{BB962C8B-B14F-4D97-AF65-F5344CB8AC3E}">
        <p14:creationId xmlns:p14="http://schemas.microsoft.com/office/powerpoint/2010/main" val="1760519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LONG ISLAND DIVIDED</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1648198"/>
            <a:ext cx="6378549" cy="4662167"/>
          </a:xfrm>
        </p:spPr>
        <p:txBody>
          <a:bodyPr/>
          <a:lstStyle/>
          <a:p>
            <a:r>
              <a:rPr lang="en-US" dirty="0"/>
              <a:t>Prior to now, were you aware of the Newsday investigation into the discriminatory practices of REALTORS®? </a:t>
            </a:r>
          </a:p>
          <a:p>
            <a:r>
              <a:rPr lang="en-US" dirty="0"/>
              <a:t>Please describe your reaction to the video. </a:t>
            </a:r>
          </a:p>
          <a:p>
            <a:r>
              <a:rPr lang="en-US" dirty="0"/>
              <a:t>Have you participated in any Fair Housing training through your local association? </a:t>
            </a:r>
          </a:p>
          <a:p>
            <a:r>
              <a:rPr lang="en-US" dirty="0"/>
              <a:t>How do you feel about the comments from Bo Patton regarding the actions New York State may be taking regarding this issue?</a:t>
            </a:r>
          </a:p>
        </p:txBody>
      </p:sp>
    </p:spTree>
    <p:extLst>
      <p:ext uri="{BB962C8B-B14F-4D97-AF65-F5344CB8AC3E}">
        <p14:creationId xmlns:p14="http://schemas.microsoft.com/office/powerpoint/2010/main" val="1042607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THE FAIR HOUSING CHALLENGE – </a:t>
            </a:r>
            <a:br>
              <a:rPr lang="en-US" dirty="0"/>
            </a:br>
            <a:r>
              <a:rPr lang="en-US" dirty="0"/>
              <a:t>BECAUSE THAT’S WHO WE “R”</a:t>
            </a:r>
          </a:p>
        </p:txBody>
      </p:sp>
      <p:grpSp>
        <p:nvGrpSpPr>
          <p:cNvPr id="4" name="Group 3">
            <a:extLst>
              <a:ext uri="{FF2B5EF4-FFF2-40B4-BE49-F238E27FC236}">
                <a16:creationId xmlns:a16="http://schemas.microsoft.com/office/drawing/2014/main" id="{FDE2AB8B-9339-434B-9C06-5213D51AAD30}"/>
              </a:ext>
            </a:extLst>
          </p:cNvPr>
          <p:cNvGrpSpPr/>
          <p:nvPr/>
        </p:nvGrpSpPr>
        <p:grpSpPr>
          <a:xfrm>
            <a:off x="3228796" y="5609027"/>
            <a:ext cx="5734408" cy="730192"/>
            <a:chOff x="2493101" y="5609027"/>
            <a:chExt cx="5734408" cy="730192"/>
          </a:xfrm>
        </p:grpSpPr>
        <p:pic>
          <p:nvPicPr>
            <p:cNvPr id="5" name="Picture 4">
              <a:hlinkClick r:id="rId2"/>
              <a:extLst>
                <a:ext uri="{FF2B5EF4-FFF2-40B4-BE49-F238E27FC236}">
                  <a16:creationId xmlns:a16="http://schemas.microsoft.com/office/drawing/2014/main" id="{6411C49F-3E8B-644E-BBB3-DA875F9EF6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2C0D6076-3C24-7D46-A9B5-436F499733A2}"/>
                </a:ext>
              </a:extLst>
            </p:cNvPr>
            <p:cNvSpPr txBox="1"/>
            <p:nvPr/>
          </p:nvSpPr>
          <p:spPr>
            <a:xfrm>
              <a:off x="3733106" y="5650957"/>
              <a:ext cx="4494403" cy="646331"/>
            </a:xfrm>
            <a:prstGeom prst="rect">
              <a:avLst/>
            </a:prstGeom>
            <a:noFill/>
          </p:spPr>
          <p:txBody>
            <a:bodyPr wrap="square" rtlCol="0" anchor="t">
              <a:spAutoFit/>
            </a:bodyPr>
            <a:lstStyle/>
            <a:p>
              <a:r>
                <a:rPr lang="en-US" b="1" dirty="0"/>
                <a:t>NC REALTORS® Fair Housing Academy </a:t>
              </a:r>
            </a:p>
            <a:p>
              <a:r>
                <a:rPr lang="en-US" b="1" dirty="0"/>
                <a:t>Part 4: The Fair Housing Challenge</a:t>
              </a:r>
            </a:p>
          </p:txBody>
        </p:sp>
      </p:grpSp>
    </p:spTree>
    <p:extLst>
      <p:ext uri="{BB962C8B-B14F-4D97-AF65-F5344CB8AC3E}">
        <p14:creationId xmlns:p14="http://schemas.microsoft.com/office/powerpoint/2010/main" val="1862953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BECAUSE THAT’S WHO WE “R”</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6" y="1648198"/>
            <a:ext cx="9568559" cy="4662167"/>
          </a:xfrm>
        </p:spPr>
        <p:txBody>
          <a:bodyPr>
            <a:normAutofit fontScale="92500" lnSpcReduction="20000"/>
          </a:bodyPr>
          <a:lstStyle/>
          <a:p>
            <a:r>
              <a:rPr lang="en-US" dirty="0"/>
              <a:t>Prior to now, were you aware of the Fairhaven training and if so, </a:t>
            </a:r>
            <a:br>
              <a:rPr lang="en-US" dirty="0"/>
            </a:br>
            <a:r>
              <a:rPr lang="en-US" dirty="0"/>
              <a:t>have you completed the program?</a:t>
            </a:r>
          </a:p>
          <a:p>
            <a:r>
              <a:rPr lang="en-US" dirty="0"/>
              <a:t>If completed, how did you feel about playing both the role of the REALTOR® and the consumer?</a:t>
            </a:r>
          </a:p>
          <a:p>
            <a:r>
              <a:rPr lang="en-US" dirty="0"/>
              <a:t>If you have not completed the Fairhaven program, are you willing </a:t>
            </a:r>
            <a:br>
              <a:rPr lang="en-US" dirty="0"/>
            </a:br>
            <a:r>
              <a:rPr lang="en-US" dirty="0"/>
              <a:t>to commit to completing it within the next 30 days?</a:t>
            </a:r>
          </a:p>
          <a:p>
            <a:r>
              <a:rPr lang="en-US" dirty="0"/>
              <a:t>Do you understand what implicit bias is, and have you taken any </a:t>
            </a:r>
            <a:br>
              <a:rPr lang="en-US" dirty="0"/>
            </a:br>
            <a:r>
              <a:rPr lang="en-US" dirty="0"/>
              <a:t>training on the subject?</a:t>
            </a:r>
          </a:p>
          <a:p>
            <a:r>
              <a:rPr lang="en-US" dirty="0"/>
              <a:t>Are you aware that NAR released an Implicit Bias Training video?</a:t>
            </a:r>
          </a:p>
          <a:p>
            <a:r>
              <a:rPr lang="en-US" dirty="0"/>
              <a:t>Are you willing to commit to watching the video within the next 30 days and report back about anything that may have surprised you from the training?</a:t>
            </a:r>
          </a:p>
        </p:txBody>
      </p:sp>
    </p:spTree>
    <p:extLst>
      <p:ext uri="{BB962C8B-B14F-4D97-AF65-F5344CB8AC3E}">
        <p14:creationId xmlns:p14="http://schemas.microsoft.com/office/powerpoint/2010/main" val="1336431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NAR’S FAIRHAVEN</a:t>
            </a:r>
          </a:p>
        </p:txBody>
      </p:sp>
      <p:grpSp>
        <p:nvGrpSpPr>
          <p:cNvPr id="14" name="Group 13">
            <a:extLst>
              <a:ext uri="{FF2B5EF4-FFF2-40B4-BE49-F238E27FC236}">
                <a16:creationId xmlns:a16="http://schemas.microsoft.com/office/drawing/2014/main" id="{485D8C41-12A8-3345-97A2-F4C5B4F3127A}"/>
              </a:ext>
            </a:extLst>
          </p:cNvPr>
          <p:cNvGrpSpPr/>
          <p:nvPr/>
        </p:nvGrpSpPr>
        <p:grpSpPr>
          <a:xfrm>
            <a:off x="3090381" y="5550330"/>
            <a:ext cx="6011239" cy="886839"/>
            <a:chOff x="3049634" y="5550330"/>
            <a:chExt cx="6011239" cy="886839"/>
          </a:xfrm>
        </p:grpSpPr>
        <p:pic>
          <p:nvPicPr>
            <p:cNvPr id="7" name="Graphic 6">
              <a:hlinkClick r:id="rId2"/>
              <a:extLst>
                <a:ext uri="{FF2B5EF4-FFF2-40B4-BE49-F238E27FC236}">
                  <a16:creationId xmlns:a16="http://schemas.microsoft.com/office/drawing/2014/main" id="{9E2B7788-FA71-B741-A649-F1F8576226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49634" y="5550330"/>
              <a:ext cx="2549663" cy="886839"/>
            </a:xfrm>
            <a:prstGeom prst="rect">
              <a:avLst/>
            </a:prstGeom>
          </p:spPr>
        </p:pic>
        <p:sp>
          <p:nvSpPr>
            <p:cNvPr id="8" name="TextBox 7">
              <a:hlinkClick r:id="rId2"/>
              <a:extLst>
                <a:ext uri="{FF2B5EF4-FFF2-40B4-BE49-F238E27FC236}">
                  <a16:creationId xmlns:a16="http://schemas.microsoft.com/office/drawing/2014/main" id="{3BE5C87C-A3FE-A744-A8D8-E34026553B75}"/>
                </a:ext>
              </a:extLst>
            </p:cNvPr>
            <p:cNvSpPr txBox="1"/>
            <p:nvPr/>
          </p:nvSpPr>
          <p:spPr>
            <a:xfrm>
              <a:off x="6681969" y="5670584"/>
              <a:ext cx="2378904" cy="646331"/>
            </a:xfrm>
            <a:prstGeom prst="rect">
              <a:avLst/>
            </a:prstGeom>
            <a:noFill/>
          </p:spPr>
          <p:txBody>
            <a:bodyPr wrap="square" rtlCol="0" anchor="t">
              <a:spAutoFit/>
            </a:bodyPr>
            <a:lstStyle/>
            <a:p>
              <a:r>
                <a:rPr lang="en-US" b="1" dirty="0"/>
                <a:t>Fairhaven: A Fair Housing Simulation</a:t>
              </a:r>
            </a:p>
          </p:txBody>
        </p:sp>
        <p:pic>
          <p:nvPicPr>
            <p:cNvPr id="13" name="Graphic 12">
              <a:hlinkClick r:id="rId2"/>
              <a:extLst>
                <a:ext uri="{FF2B5EF4-FFF2-40B4-BE49-F238E27FC236}">
                  <a16:creationId xmlns:a16="http://schemas.microsoft.com/office/drawing/2014/main" id="{4478F261-3D4C-004B-9D2F-FF12435E31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68066" y="5679172"/>
              <a:ext cx="629153" cy="629153"/>
            </a:xfrm>
            <a:prstGeom prst="rect">
              <a:avLst/>
            </a:prstGeom>
          </p:spPr>
        </p:pic>
      </p:grpSp>
    </p:spTree>
    <p:extLst>
      <p:ext uri="{BB962C8B-B14F-4D97-AF65-F5344CB8AC3E}">
        <p14:creationId xmlns:p14="http://schemas.microsoft.com/office/powerpoint/2010/main" val="2992312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Autofit/>
          </a:bodyPr>
          <a:lstStyle/>
          <a:p>
            <a:r>
              <a:rPr lang="en-US" dirty="0"/>
              <a:t>FAIR HOUSING INTRODUCTION</a:t>
            </a:r>
          </a:p>
        </p:txBody>
      </p:sp>
      <p:grpSp>
        <p:nvGrpSpPr>
          <p:cNvPr id="10" name="Group 9">
            <a:extLst>
              <a:ext uri="{FF2B5EF4-FFF2-40B4-BE49-F238E27FC236}">
                <a16:creationId xmlns:a16="http://schemas.microsoft.com/office/drawing/2014/main" id="{E64B1746-7ABC-0643-A354-3A0A75DD5CA9}"/>
              </a:ext>
            </a:extLst>
          </p:cNvPr>
          <p:cNvGrpSpPr/>
          <p:nvPr/>
        </p:nvGrpSpPr>
        <p:grpSpPr>
          <a:xfrm>
            <a:off x="3241246" y="5609027"/>
            <a:ext cx="5709509" cy="730192"/>
            <a:chOff x="3777391" y="5609027"/>
            <a:chExt cx="5709509" cy="730192"/>
          </a:xfrm>
        </p:grpSpPr>
        <p:pic>
          <p:nvPicPr>
            <p:cNvPr id="8" name="Picture 7">
              <a:hlinkClick r:id="rId2"/>
              <a:extLst>
                <a:ext uri="{FF2B5EF4-FFF2-40B4-BE49-F238E27FC236}">
                  <a16:creationId xmlns:a16="http://schemas.microsoft.com/office/drawing/2014/main" id="{418FAF23-CFCA-F84C-9E15-D6E8E2EEE6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7391" y="5609027"/>
              <a:ext cx="1037908" cy="730192"/>
            </a:xfrm>
            <a:prstGeom prst="rect">
              <a:avLst/>
            </a:prstGeom>
          </p:spPr>
        </p:pic>
        <p:sp>
          <p:nvSpPr>
            <p:cNvPr id="9" name="TextBox 8">
              <a:hlinkClick r:id="rId2"/>
              <a:extLst>
                <a:ext uri="{FF2B5EF4-FFF2-40B4-BE49-F238E27FC236}">
                  <a16:creationId xmlns:a16="http://schemas.microsoft.com/office/drawing/2014/main" id="{2C51AC3E-8E4E-B247-BA07-1CFBEAA8F2C9}"/>
                </a:ext>
              </a:extLst>
            </p:cNvPr>
            <p:cNvSpPr txBox="1"/>
            <p:nvPr/>
          </p:nvSpPr>
          <p:spPr>
            <a:xfrm>
              <a:off x="5017395" y="5650957"/>
              <a:ext cx="4469505" cy="646331"/>
            </a:xfrm>
            <a:prstGeom prst="rect">
              <a:avLst/>
            </a:prstGeom>
            <a:noFill/>
          </p:spPr>
          <p:txBody>
            <a:bodyPr wrap="square" rtlCol="0" anchor="t">
              <a:spAutoFit/>
            </a:bodyPr>
            <a:lstStyle/>
            <a:p>
              <a:r>
                <a:rPr lang="en-US" b="1" dirty="0"/>
                <a:t>NC REALTORS® Fair Housing Academy</a:t>
              </a:r>
            </a:p>
            <a:p>
              <a:r>
                <a:rPr lang="en-US" b="1" dirty="0"/>
                <a:t>Introduction</a:t>
              </a:r>
            </a:p>
          </p:txBody>
        </p:sp>
      </p:grpSp>
    </p:spTree>
    <p:extLst>
      <p:ext uri="{BB962C8B-B14F-4D97-AF65-F5344CB8AC3E}">
        <p14:creationId xmlns:p14="http://schemas.microsoft.com/office/powerpoint/2010/main" val="1136487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NAR’S BIAS OVERRIDE TRAINING</a:t>
            </a:r>
          </a:p>
        </p:txBody>
      </p:sp>
      <p:grpSp>
        <p:nvGrpSpPr>
          <p:cNvPr id="10" name="Group 9">
            <a:extLst>
              <a:ext uri="{FF2B5EF4-FFF2-40B4-BE49-F238E27FC236}">
                <a16:creationId xmlns:a16="http://schemas.microsoft.com/office/drawing/2014/main" id="{E231DD6E-6089-8241-9CD3-6C54D5BAD8B1}"/>
              </a:ext>
            </a:extLst>
          </p:cNvPr>
          <p:cNvGrpSpPr/>
          <p:nvPr/>
        </p:nvGrpSpPr>
        <p:grpSpPr>
          <a:xfrm>
            <a:off x="2659159" y="5550330"/>
            <a:ext cx="6873683" cy="886839"/>
            <a:chOff x="3049634" y="5550330"/>
            <a:chExt cx="6873683" cy="886839"/>
          </a:xfrm>
        </p:grpSpPr>
        <p:pic>
          <p:nvPicPr>
            <p:cNvPr id="7" name="Graphic 6">
              <a:hlinkClick r:id="rId2"/>
              <a:extLst>
                <a:ext uri="{FF2B5EF4-FFF2-40B4-BE49-F238E27FC236}">
                  <a16:creationId xmlns:a16="http://schemas.microsoft.com/office/drawing/2014/main" id="{11E6FBED-723C-7E44-97C9-9D4A207F4A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49634" y="5550330"/>
              <a:ext cx="2549663" cy="886839"/>
            </a:xfrm>
            <a:prstGeom prst="rect">
              <a:avLst/>
            </a:prstGeom>
          </p:spPr>
        </p:pic>
        <p:sp>
          <p:nvSpPr>
            <p:cNvPr id="8" name="TextBox 7">
              <a:hlinkClick r:id="rId2"/>
              <a:extLst>
                <a:ext uri="{FF2B5EF4-FFF2-40B4-BE49-F238E27FC236}">
                  <a16:creationId xmlns:a16="http://schemas.microsoft.com/office/drawing/2014/main" id="{9EBA8D84-CF54-164D-B21E-1F50D3507A3C}"/>
                </a:ext>
              </a:extLst>
            </p:cNvPr>
            <p:cNvSpPr txBox="1"/>
            <p:nvPr/>
          </p:nvSpPr>
          <p:spPr>
            <a:xfrm>
              <a:off x="6681968" y="5670584"/>
              <a:ext cx="3241349" cy="646331"/>
            </a:xfrm>
            <a:prstGeom prst="rect">
              <a:avLst/>
            </a:prstGeom>
            <a:noFill/>
          </p:spPr>
          <p:txBody>
            <a:bodyPr wrap="square" rtlCol="0" anchor="t">
              <a:spAutoFit/>
            </a:bodyPr>
            <a:lstStyle/>
            <a:p>
              <a:r>
                <a:rPr lang="en-US" b="1" dirty="0"/>
                <a:t>Bias Override: Overcoming Barriers to Fair Housing</a:t>
              </a:r>
            </a:p>
          </p:txBody>
        </p:sp>
        <p:pic>
          <p:nvPicPr>
            <p:cNvPr id="9" name="Graphic 8">
              <a:hlinkClick r:id="rId2"/>
              <a:extLst>
                <a:ext uri="{FF2B5EF4-FFF2-40B4-BE49-F238E27FC236}">
                  <a16:creationId xmlns:a16="http://schemas.microsoft.com/office/drawing/2014/main" id="{55ABFFB0-443D-BF41-9702-8CE6071CD0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09286" y="5690007"/>
              <a:ext cx="607484" cy="607484"/>
            </a:xfrm>
            <a:prstGeom prst="rect">
              <a:avLst/>
            </a:prstGeom>
          </p:spPr>
        </p:pic>
      </p:grpSp>
    </p:spTree>
    <p:extLst>
      <p:ext uri="{BB962C8B-B14F-4D97-AF65-F5344CB8AC3E}">
        <p14:creationId xmlns:p14="http://schemas.microsoft.com/office/powerpoint/2010/main" val="3567440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862" y="549275"/>
            <a:ext cx="9538711" cy="1809461"/>
          </a:xfrm>
        </p:spPr>
        <p:txBody>
          <a:bodyPr>
            <a:noAutofit/>
          </a:bodyPr>
          <a:lstStyle/>
          <a:p>
            <a:r>
              <a:rPr lang="en-US" sz="4000" dirty="0"/>
              <a:t>RESIDENTIAL FAIR HOUSING ACADEMY VIDEO: THE FAIR HOUSING ACT – YOUR LEGAL OBLIGATIONS</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2712028"/>
            <a:ext cx="8789239" cy="3598338"/>
          </a:xfrm>
        </p:spPr>
        <p:txBody>
          <a:bodyPr>
            <a:normAutofit/>
          </a:bodyPr>
          <a:lstStyle/>
          <a:p>
            <a:r>
              <a:rPr lang="en-US" dirty="0"/>
              <a:t>Our next NC REALTORS® Fair Housing Academy training video takes a deeper dive into the Fair Housing Act from a legal standpoint. </a:t>
            </a:r>
          </a:p>
          <a:p>
            <a:r>
              <a:rPr lang="en-US" dirty="0"/>
              <a:t>What legal questions do you have regarding Fair Housing? </a:t>
            </a:r>
          </a:p>
          <a:p>
            <a:r>
              <a:rPr lang="en-US" dirty="0"/>
              <a:t>Buyer Love Letters continue to be a hot topic in today’s market. What is your current policy regarding Buyer Love Letters?</a:t>
            </a:r>
          </a:p>
        </p:txBody>
      </p:sp>
    </p:spTree>
    <p:extLst>
      <p:ext uri="{BB962C8B-B14F-4D97-AF65-F5344CB8AC3E}">
        <p14:creationId xmlns:p14="http://schemas.microsoft.com/office/powerpoint/2010/main" val="2609330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200" y="4145972"/>
            <a:ext cx="11091600" cy="1247137"/>
          </a:xfrm>
        </p:spPr>
        <p:txBody>
          <a:bodyPr>
            <a:noAutofit/>
          </a:bodyPr>
          <a:lstStyle/>
          <a:p>
            <a:r>
              <a:rPr lang="en-US" sz="3400" dirty="0"/>
              <a:t>RESIDENTIAL FAIR HOUSING ACADEMY VIDEO: THE FAIR HOUSING ACT – YOUR LEGAL OBLIGATIONS</a:t>
            </a:r>
          </a:p>
        </p:txBody>
      </p:sp>
      <p:grpSp>
        <p:nvGrpSpPr>
          <p:cNvPr id="7" name="Group 6">
            <a:extLst>
              <a:ext uri="{FF2B5EF4-FFF2-40B4-BE49-F238E27FC236}">
                <a16:creationId xmlns:a16="http://schemas.microsoft.com/office/drawing/2014/main" id="{98BDDF9C-47FB-1841-8A8D-F9DE81373F59}"/>
              </a:ext>
            </a:extLst>
          </p:cNvPr>
          <p:cNvGrpSpPr/>
          <p:nvPr/>
        </p:nvGrpSpPr>
        <p:grpSpPr>
          <a:xfrm>
            <a:off x="2042158" y="5609027"/>
            <a:ext cx="8107685" cy="730192"/>
            <a:chOff x="2493101" y="5609027"/>
            <a:chExt cx="8107685" cy="730192"/>
          </a:xfrm>
        </p:grpSpPr>
        <p:pic>
          <p:nvPicPr>
            <p:cNvPr id="8" name="Picture 7">
              <a:hlinkClick r:id="rId2"/>
              <a:extLst>
                <a:ext uri="{FF2B5EF4-FFF2-40B4-BE49-F238E27FC236}">
                  <a16:creationId xmlns:a16="http://schemas.microsoft.com/office/drawing/2014/main" id="{9860EEC4-C017-C741-8066-73F29D4A47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9" name="TextBox 8">
              <a:hlinkClick r:id="rId2"/>
              <a:extLst>
                <a:ext uri="{FF2B5EF4-FFF2-40B4-BE49-F238E27FC236}">
                  <a16:creationId xmlns:a16="http://schemas.microsoft.com/office/drawing/2014/main" id="{F50309E3-2AC0-8843-8AC0-36BB2708392C}"/>
                </a:ext>
              </a:extLst>
            </p:cNvPr>
            <p:cNvSpPr txBox="1"/>
            <p:nvPr/>
          </p:nvSpPr>
          <p:spPr>
            <a:xfrm>
              <a:off x="3733105" y="5650957"/>
              <a:ext cx="6867681" cy="646331"/>
            </a:xfrm>
            <a:prstGeom prst="rect">
              <a:avLst/>
            </a:prstGeom>
            <a:noFill/>
          </p:spPr>
          <p:txBody>
            <a:bodyPr wrap="square" rtlCol="0" anchor="t">
              <a:spAutoFit/>
            </a:bodyPr>
            <a:lstStyle/>
            <a:p>
              <a:r>
                <a:rPr lang="en-US" b="1" dirty="0"/>
                <a:t>NC REALTORS® Fair Housing Academy </a:t>
              </a:r>
            </a:p>
            <a:p>
              <a:r>
                <a:rPr lang="en-US" b="1" dirty="0"/>
                <a:t>Part 5a: The Fair Housing Act - Residential Legal Obligations</a:t>
              </a:r>
            </a:p>
          </p:txBody>
        </p:sp>
      </p:grpSp>
    </p:spTree>
    <p:extLst>
      <p:ext uri="{BB962C8B-B14F-4D97-AF65-F5344CB8AC3E}">
        <p14:creationId xmlns:p14="http://schemas.microsoft.com/office/powerpoint/2010/main" val="1919043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RESIDENTIAL FAIR HOUSING ACADEMY: THE FAIR HOUSING ACT – YOUR LEGAL OBLIGATIONS</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9" y="2867891"/>
            <a:ext cx="8924320" cy="3442474"/>
          </a:xfrm>
        </p:spPr>
        <p:txBody>
          <a:bodyPr>
            <a:normAutofit fontScale="92500"/>
          </a:bodyPr>
          <a:lstStyle/>
          <a:p>
            <a:r>
              <a:rPr lang="en-US" dirty="0"/>
              <a:t>Please list the federally protected classes and any additional protected classes recognized through the REALTOR® Code of Ethics. </a:t>
            </a:r>
          </a:p>
          <a:p>
            <a:r>
              <a:rPr lang="en-US" dirty="0"/>
              <a:t>Have you used buyer lover letters in the past? </a:t>
            </a:r>
          </a:p>
          <a:p>
            <a:r>
              <a:rPr lang="en-US" dirty="0"/>
              <a:t>What are your feelings about NAR’s belief that buyer </a:t>
            </a:r>
            <a:br>
              <a:rPr lang="en-US" dirty="0"/>
            </a:br>
            <a:r>
              <a:rPr lang="en-US" dirty="0"/>
              <a:t>lover letters should not be used? </a:t>
            </a:r>
          </a:p>
          <a:p>
            <a:r>
              <a:rPr lang="en-US" dirty="0"/>
              <a:t>Looking at your marketing program, have you questioned </a:t>
            </a:r>
            <a:br>
              <a:rPr lang="en-US" dirty="0"/>
            </a:br>
            <a:r>
              <a:rPr lang="en-US" dirty="0"/>
              <a:t>your approach in terms of Fair Housing? Please explain.</a:t>
            </a:r>
          </a:p>
        </p:txBody>
      </p:sp>
    </p:spTree>
    <p:extLst>
      <p:ext uri="{BB962C8B-B14F-4D97-AF65-F5344CB8AC3E}">
        <p14:creationId xmlns:p14="http://schemas.microsoft.com/office/powerpoint/2010/main" val="1453696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Autofit/>
          </a:bodyPr>
          <a:lstStyle/>
          <a:p>
            <a:r>
              <a:rPr lang="en-US" sz="4000" dirty="0"/>
              <a:t>PROPERTY MANAGEMENT THE FAIR HOUSING ACT – YOUR LEGAL OBLIGATIONS</a:t>
            </a:r>
          </a:p>
        </p:txBody>
      </p:sp>
      <p:grpSp>
        <p:nvGrpSpPr>
          <p:cNvPr id="4" name="Group 3">
            <a:extLst>
              <a:ext uri="{FF2B5EF4-FFF2-40B4-BE49-F238E27FC236}">
                <a16:creationId xmlns:a16="http://schemas.microsoft.com/office/drawing/2014/main" id="{AF513091-E6EB-9E4F-ADF4-EDBD0AF81D01}"/>
              </a:ext>
            </a:extLst>
          </p:cNvPr>
          <p:cNvGrpSpPr/>
          <p:nvPr/>
        </p:nvGrpSpPr>
        <p:grpSpPr>
          <a:xfrm>
            <a:off x="1630679" y="5609027"/>
            <a:ext cx="8930642" cy="730192"/>
            <a:chOff x="2493101" y="5609027"/>
            <a:chExt cx="8930642" cy="730192"/>
          </a:xfrm>
        </p:grpSpPr>
        <p:pic>
          <p:nvPicPr>
            <p:cNvPr id="5" name="Picture 4">
              <a:hlinkClick r:id="rId2"/>
              <a:extLst>
                <a:ext uri="{FF2B5EF4-FFF2-40B4-BE49-F238E27FC236}">
                  <a16:creationId xmlns:a16="http://schemas.microsoft.com/office/drawing/2014/main" id="{83C10F12-A0C1-F14A-9B74-3E13FF6B21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6DFC781A-BBCB-5946-930E-8DFCDC2936B9}"/>
                </a:ext>
              </a:extLst>
            </p:cNvPr>
            <p:cNvSpPr txBox="1"/>
            <p:nvPr/>
          </p:nvSpPr>
          <p:spPr>
            <a:xfrm>
              <a:off x="3733105" y="5650957"/>
              <a:ext cx="7690638" cy="646331"/>
            </a:xfrm>
            <a:prstGeom prst="rect">
              <a:avLst/>
            </a:prstGeom>
            <a:noFill/>
          </p:spPr>
          <p:txBody>
            <a:bodyPr wrap="square" rtlCol="0" anchor="t">
              <a:spAutoFit/>
            </a:bodyPr>
            <a:lstStyle/>
            <a:p>
              <a:r>
                <a:rPr lang="en-US" b="1" dirty="0"/>
                <a:t>NC REALTORS® Fair Housing Academy </a:t>
              </a:r>
            </a:p>
            <a:p>
              <a:r>
                <a:rPr lang="en-US" b="1" dirty="0"/>
                <a:t>Part 5b: Fair Housing Act - Property Management Legal Obligations</a:t>
              </a:r>
            </a:p>
          </p:txBody>
        </p:sp>
      </p:grpSp>
    </p:spTree>
    <p:extLst>
      <p:ext uri="{BB962C8B-B14F-4D97-AF65-F5344CB8AC3E}">
        <p14:creationId xmlns:p14="http://schemas.microsoft.com/office/powerpoint/2010/main" val="2246453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PROPERTY MANAGEMENT THE FAIR HOUSING ACT – YOUR LEGAL OBLIGATIONS</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2857499"/>
            <a:ext cx="7947577" cy="3452865"/>
          </a:xfrm>
        </p:spPr>
        <p:txBody>
          <a:bodyPr/>
          <a:lstStyle/>
          <a:p>
            <a:r>
              <a:rPr lang="en-US" dirty="0"/>
              <a:t>Do you have a clear understanding of the responsibilities of property managers/landlords regarding service animals and assistance animals? </a:t>
            </a:r>
          </a:p>
          <a:p>
            <a:r>
              <a:rPr lang="en-US" dirty="0"/>
              <a:t>How do you handle new tenant interaction to protect yourself from violations of Fair Housing and ADA Law? </a:t>
            </a:r>
          </a:p>
          <a:p>
            <a:r>
              <a:rPr lang="en-US" dirty="0"/>
              <a:t>Please list three things that could be violations of Fair Housing or ADA Law in screening tenants.</a:t>
            </a:r>
          </a:p>
        </p:txBody>
      </p:sp>
    </p:spTree>
    <p:extLst>
      <p:ext uri="{BB962C8B-B14F-4D97-AF65-F5344CB8AC3E}">
        <p14:creationId xmlns:p14="http://schemas.microsoft.com/office/powerpoint/2010/main" val="1070916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863" y="549275"/>
            <a:ext cx="8977602" cy="1934152"/>
          </a:xfrm>
        </p:spPr>
        <p:txBody>
          <a:bodyPr>
            <a:normAutofit fontScale="90000"/>
          </a:bodyPr>
          <a:lstStyle/>
          <a:p>
            <a:r>
              <a:rPr lang="en-US" dirty="0"/>
              <a:t>THE FAIR HOUSING VIOLATION – RISKS, PENALTIES AND HOW TO AVOID THEM </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2774373"/>
            <a:ext cx="9859504" cy="3535992"/>
          </a:xfrm>
        </p:spPr>
        <p:txBody>
          <a:bodyPr>
            <a:normAutofit/>
          </a:bodyPr>
          <a:lstStyle/>
          <a:p>
            <a:r>
              <a:rPr lang="en-US" dirty="0"/>
              <a:t>Can you believe that we are already on our last NC REALTORS® </a:t>
            </a:r>
            <a:br>
              <a:rPr lang="en-US" dirty="0"/>
            </a:br>
            <a:r>
              <a:rPr lang="en-US" dirty="0"/>
              <a:t>Fair Housing Academy training video? </a:t>
            </a:r>
          </a:p>
          <a:p>
            <a:r>
              <a:rPr lang="en-US" dirty="0"/>
              <a:t>Do you know who enforces fair housing violations? </a:t>
            </a:r>
          </a:p>
          <a:p>
            <a:r>
              <a:rPr lang="en-US" dirty="0"/>
              <a:t>What do you think the consequences of a fair housing violation can be? </a:t>
            </a:r>
          </a:p>
          <a:p>
            <a:r>
              <a:rPr lang="en-US" dirty="0"/>
              <a:t>This training is going to walk us through what fair housing </a:t>
            </a:r>
            <a:br>
              <a:rPr lang="en-US" dirty="0"/>
            </a:br>
            <a:r>
              <a:rPr lang="en-US" dirty="0"/>
              <a:t>enforcement looks like in The Fair Housing Violation – Risks, </a:t>
            </a:r>
            <a:br>
              <a:rPr lang="en-US" dirty="0"/>
            </a:br>
            <a:r>
              <a:rPr lang="en-US" dirty="0"/>
              <a:t>Penalties and How to Avoid Them.</a:t>
            </a:r>
          </a:p>
        </p:txBody>
      </p:sp>
    </p:spTree>
    <p:extLst>
      <p:ext uri="{BB962C8B-B14F-4D97-AF65-F5344CB8AC3E}">
        <p14:creationId xmlns:p14="http://schemas.microsoft.com/office/powerpoint/2010/main" val="3170663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THE FAIR HOUSING VIOLATION – RISKS, PENALTIES AND HOW TO AVOID THEM </a:t>
            </a:r>
          </a:p>
        </p:txBody>
      </p:sp>
      <p:grpSp>
        <p:nvGrpSpPr>
          <p:cNvPr id="4" name="Group 3">
            <a:extLst>
              <a:ext uri="{FF2B5EF4-FFF2-40B4-BE49-F238E27FC236}">
                <a16:creationId xmlns:a16="http://schemas.microsoft.com/office/drawing/2014/main" id="{D1C5B2A4-904D-A24D-9737-DE7D4A5D3D3C}"/>
              </a:ext>
            </a:extLst>
          </p:cNvPr>
          <p:cNvGrpSpPr/>
          <p:nvPr/>
        </p:nvGrpSpPr>
        <p:grpSpPr>
          <a:xfrm>
            <a:off x="3238153" y="5609027"/>
            <a:ext cx="5715694" cy="730192"/>
            <a:chOff x="2493101" y="5609027"/>
            <a:chExt cx="5715694" cy="730192"/>
          </a:xfrm>
        </p:grpSpPr>
        <p:pic>
          <p:nvPicPr>
            <p:cNvPr id="5" name="Picture 4">
              <a:hlinkClick r:id="rId2"/>
              <a:extLst>
                <a:ext uri="{FF2B5EF4-FFF2-40B4-BE49-F238E27FC236}">
                  <a16:creationId xmlns:a16="http://schemas.microsoft.com/office/drawing/2014/main" id="{6CAA39EE-9B40-9F4C-AB50-92E73256D3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0BD26081-2498-E949-8A0B-B333A1BDD9D7}"/>
                </a:ext>
              </a:extLst>
            </p:cNvPr>
            <p:cNvSpPr txBox="1"/>
            <p:nvPr/>
          </p:nvSpPr>
          <p:spPr>
            <a:xfrm>
              <a:off x="3733105" y="5650957"/>
              <a:ext cx="4475690" cy="646331"/>
            </a:xfrm>
            <a:prstGeom prst="rect">
              <a:avLst/>
            </a:prstGeom>
            <a:noFill/>
          </p:spPr>
          <p:txBody>
            <a:bodyPr wrap="square" rtlCol="0" anchor="t">
              <a:spAutoFit/>
            </a:bodyPr>
            <a:lstStyle/>
            <a:p>
              <a:r>
                <a:rPr lang="en-US" b="1" dirty="0"/>
                <a:t>NC REALTORS® Fair Housing Academy </a:t>
              </a:r>
            </a:p>
            <a:p>
              <a:r>
                <a:rPr lang="en-US" b="1" dirty="0"/>
                <a:t>Part 6: Fair Housing Violation Risks</a:t>
              </a:r>
            </a:p>
          </p:txBody>
        </p:sp>
      </p:grpSp>
    </p:spTree>
    <p:extLst>
      <p:ext uri="{BB962C8B-B14F-4D97-AF65-F5344CB8AC3E}">
        <p14:creationId xmlns:p14="http://schemas.microsoft.com/office/powerpoint/2010/main" val="20532998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THE FAIR HOUSING VIOLATION – RISKS, PENALTIES AND HOW TO AVOID THEM </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2795155"/>
            <a:ext cx="7552722" cy="3515210"/>
          </a:xfrm>
        </p:spPr>
        <p:txBody>
          <a:bodyPr>
            <a:normAutofit/>
          </a:bodyPr>
          <a:lstStyle/>
          <a:p>
            <a:r>
              <a:rPr lang="en-US" dirty="0"/>
              <a:t>HUD is increasing their fair housing compliance testing across the country. What can you implement today to ensure that you are consistent in how you service your customers and clients regarding protecting their fair housing rights? </a:t>
            </a:r>
          </a:p>
          <a:p>
            <a:r>
              <a:rPr lang="en-US" dirty="0"/>
              <a:t>If a tester was sent to procure services from you today, what do you think they would find? </a:t>
            </a:r>
          </a:p>
        </p:txBody>
      </p:sp>
    </p:spTree>
    <p:extLst>
      <p:ext uri="{BB962C8B-B14F-4D97-AF65-F5344CB8AC3E}">
        <p14:creationId xmlns:p14="http://schemas.microsoft.com/office/powerpoint/2010/main" val="1443449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rmAutofit fontScale="90000"/>
          </a:bodyPr>
          <a:lstStyle/>
          <a:p>
            <a:r>
              <a:rPr lang="en-US" dirty="0"/>
              <a:t>THE FAIR HOUSING VIOLATION – RISKS, PENALTIES AND HOW TO AVOID THEM </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2795155"/>
            <a:ext cx="9776377" cy="3515210"/>
          </a:xfrm>
        </p:spPr>
        <p:txBody>
          <a:bodyPr>
            <a:normAutofit/>
          </a:bodyPr>
          <a:lstStyle/>
          <a:p>
            <a:r>
              <a:rPr lang="en-US" dirty="0"/>
              <a:t>It can be very costly from both a financial and a reputational standpoint if you are found in violation of the Fair Housing Act. Were you aware of the many ways that REALTORS® can be fined if found in violation? </a:t>
            </a:r>
          </a:p>
          <a:p>
            <a:r>
              <a:rPr lang="en-US" dirty="0"/>
              <a:t>How would a fair housing conviction affect your business?</a:t>
            </a:r>
          </a:p>
          <a:p>
            <a:r>
              <a:rPr lang="en-US" dirty="0"/>
              <a:t>If found in violation, your reputation could easily be ruined. Do you think a REALTOR® would be able to rebound and continue running </a:t>
            </a:r>
            <a:br>
              <a:rPr lang="en-US" dirty="0"/>
            </a:br>
            <a:r>
              <a:rPr lang="en-US" dirty="0"/>
              <a:t>a successful business if convicted of a fair housing violation?</a:t>
            </a:r>
          </a:p>
        </p:txBody>
      </p:sp>
    </p:spTree>
    <p:extLst>
      <p:ext uri="{BB962C8B-B14F-4D97-AF65-F5344CB8AC3E}">
        <p14:creationId xmlns:p14="http://schemas.microsoft.com/office/powerpoint/2010/main" val="1423811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862" y="549275"/>
            <a:ext cx="5581581" cy="1537942"/>
          </a:xfrm>
        </p:spPr>
        <p:txBody>
          <a:bodyPr>
            <a:noAutofit/>
          </a:bodyPr>
          <a:lstStyle/>
          <a:p>
            <a:r>
              <a:rPr lang="en-US" dirty="0"/>
              <a:t>WHAT DOES FAIR HOUSING MEAN?</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2405270"/>
            <a:ext cx="5351655" cy="3905095"/>
          </a:xfrm>
        </p:spPr>
        <p:txBody>
          <a:bodyPr/>
          <a:lstStyle/>
          <a:p>
            <a:r>
              <a:rPr lang="en-US" dirty="0">
                <a:solidFill>
                  <a:schemeClr val="tx1"/>
                </a:solidFill>
              </a:rPr>
              <a:t>What does fair housing mean to you as a REALTOR®?</a:t>
            </a:r>
          </a:p>
          <a:p>
            <a:r>
              <a:rPr lang="en-US" dirty="0">
                <a:solidFill>
                  <a:schemeClr val="tx1"/>
                </a:solidFill>
              </a:rPr>
              <a:t>What challenges do you think the real estate community is facing today?</a:t>
            </a:r>
          </a:p>
        </p:txBody>
      </p:sp>
    </p:spTree>
    <p:extLst>
      <p:ext uri="{BB962C8B-B14F-4D97-AF65-F5344CB8AC3E}">
        <p14:creationId xmlns:p14="http://schemas.microsoft.com/office/powerpoint/2010/main" val="31423108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REFLECTION AND WRAP UP</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7" y="1648198"/>
            <a:ext cx="9121749" cy="4662167"/>
          </a:xfrm>
        </p:spPr>
        <p:txBody>
          <a:bodyPr>
            <a:normAutofit fontScale="92500"/>
          </a:bodyPr>
          <a:lstStyle/>
          <a:p>
            <a:r>
              <a:rPr lang="en-US" dirty="0"/>
              <a:t>Now that we have gone through the Fair Housing Academy, </a:t>
            </a:r>
            <a:br>
              <a:rPr lang="en-US" dirty="0"/>
            </a:br>
            <a:r>
              <a:rPr lang="en-US" dirty="0"/>
              <a:t>let us take a moment to reflect on what we have learned. </a:t>
            </a:r>
          </a:p>
          <a:p>
            <a:r>
              <a:rPr lang="en-US" dirty="0"/>
              <a:t>Were you surprised by any of the content or information we reviewed? </a:t>
            </a:r>
          </a:p>
          <a:p>
            <a:r>
              <a:rPr lang="en-US" dirty="0"/>
              <a:t>What was the most impactful part of this training for you? </a:t>
            </a:r>
            <a:br>
              <a:rPr lang="en-US" dirty="0"/>
            </a:br>
            <a:r>
              <a:rPr lang="en-US" dirty="0"/>
              <a:t>How did it make you feel, and what was your biggest takeaway </a:t>
            </a:r>
            <a:br>
              <a:rPr lang="en-US" dirty="0"/>
            </a:br>
            <a:r>
              <a:rPr lang="en-US" dirty="0"/>
              <a:t>though this training process? </a:t>
            </a:r>
          </a:p>
          <a:p>
            <a:r>
              <a:rPr lang="en-US" dirty="0"/>
              <a:t>Do you feel more confident and prepared to assess and </a:t>
            </a:r>
            <a:br>
              <a:rPr lang="en-US" dirty="0"/>
            </a:br>
            <a:r>
              <a:rPr lang="en-US" dirty="0"/>
              <a:t>potentially confront housing discrimination in the future? </a:t>
            </a:r>
          </a:p>
          <a:p>
            <a:r>
              <a:rPr lang="en-US" dirty="0"/>
              <a:t>What additional fair housing training would be helpful </a:t>
            </a:r>
            <a:br>
              <a:rPr lang="en-US" dirty="0"/>
            </a:br>
            <a:r>
              <a:rPr lang="en-US" dirty="0"/>
              <a:t>for you as a REALTOR® in the future?</a:t>
            </a:r>
          </a:p>
        </p:txBody>
      </p:sp>
    </p:spTree>
    <p:extLst>
      <p:ext uri="{BB962C8B-B14F-4D97-AF65-F5344CB8AC3E}">
        <p14:creationId xmlns:p14="http://schemas.microsoft.com/office/powerpoint/2010/main" val="3281505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DC776BE-8C08-3240-854B-F9A6542466B0}"/>
              </a:ext>
            </a:extLst>
          </p:cNvPr>
          <p:cNvSpPr>
            <a:spLocks noGrp="1"/>
          </p:cNvSpPr>
          <p:nvPr>
            <p:ph type="title"/>
          </p:nvPr>
        </p:nvSpPr>
        <p:spPr>
          <a:xfrm>
            <a:off x="550862" y="549275"/>
            <a:ext cx="9246281" cy="897560"/>
          </a:xfrm>
        </p:spPr>
        <p:txBody>
          <a:bodyPr>
            <a:normAutofit/>
          </a:bodyPr>
          <a:lstStyle/>
          <a:p>
            <a:r>
              <a:rPr lang="en-US" dirty="0"/>
              <a:t>CONGRATULATIONS</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p:txBody>
          <a:bodyPr>
            <a:normAutofit/>
          </a:bodyPr>
          <a:lstStyle/>
          <a:p>
            <a:r>
              <a:rPr lang="en-US" dirty="0"/>
              <a:t>Next Steps</a:t>
            </a:r>
          </a:p>
          <a:p>
            <a:r>
              <a:rPr lang="en-US" dirty="0"/>
              <a:t>Thank you from NC REALTORS®</a:t>
            </a:r>
          </a:p>
          <a:p>
            <a:r>
              <a:rPr lang="en-US" dirty="0"/>
              <a:t>Survey</a:t>
            </a:r>
          </a:p>
        </p:txBody>
      </p:sp>
    </p:spTree>
    <p:extLst>
      <p:ext uri="{BB962C8B-B14F-4D97-AF65-F5344CB8AC3E}">
        <p14:creationId xmlns:p14="http://schemas.microsoft.com/office/powerpoint/2010/main" val="1858695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noAutofit/>
          </a:bodyPr>
          <a:lstStyle/>
          <a:p>
            <a:r>
              <a:rPr lang="en-US" dirty="0"/>
              <a:t>IT STARTS WITH YOU</a:t>
            </a:r>
          </a:p>
        </p:txBody>
      </p:sp>
      <p:grpSp>
        <p:nvGrpSpPr>
          <p:cNvPr id="10" name="Group 9">
            <a:extLst>
              <a:ext uri="{FF2B5EF4-FFF2-40B4-BE49-F238E27FC236}">
                <a16:creationId xmlns:a16="http://schemas.microsoft.com/office/drawing/2014/main" id="{1D6BCA7A-5030-414C-8FD0-529D763D9DD0}"/>
              </a:ext>
            </a:extLst>
          </p:cNvPr>
          <p:cNvGrpSpPr/>
          <p:nvPr/>
        </p:nvGrpSpPr>
        <p:grpSpPr>
          <a:xfrm>
            <a:off x="3230855" y="5609027"/>
            <a:ext cx="5730291" cy="730192"/>
            <a:chOff x="3777391" y="5609027"/>
            <a:chExt cx="5730291" cy="730192"/>
          </a:xfrm>
        </p:grpSpPr>
        <p:pic>
          <p:nvPicPr>
            <p:cNvPr id="8" name="Picture 7">
              <a:hlinkClick r:id="rId2"/>
              <a:extLst>
                <a:ext uri="{FF2B5EF4-FFF2-40B4-BE49-F238E27FC236}">
                  <a16:creationId xmlns:a16="http://schemas.microsoft.com/office/drawing/2014/main" id="{F66478F5-1369-3749-AA5B-8F55C294C8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7391" y="5609027"/>
              <a:ext cx="1037908" cy="730192"/>
            </a:xfrm>
            <a:prstGeom prst="rect">
              <a:avLst/>
            </a:prstGeom>
          </p:spPr>
        </p:pic>
        <p:sp>
          <p:nvSpPr>
            <p:cNvPr id="9" name="TextBox 8">
              <a:hlinkClick r:id="rId2"/>
              <a:extLst>
                <a:ext uri="{FF2B5EF4-FFF2-40B4-BE49-F238E27FC236}">
                  <a16:creationId xmlns:a16="http://schemas.microsoft.com/office/drawing/2014/main" id="{7B2710EE-3114-D349-A045-20E9308AF9F9}"/>
                </a:ext>
              </a:extLst>
            </p:cNvPr>
            <p:cNvSpPr txBox="1"/>
            <p:nvPr/>
          </p:nvSpPr>
          <p:spPr>
            <a:xfrm>
              <a:off x="5017396" y="5650957"/>
              <a:ext cx="4490286" cy="646331"/>
            </a:xfrm>
            <a:prstGeom prst="rect">
              <a:avLst/>
            </a:prstGeom>
            <a:noFill/>
          </p:spPr>
          <p:txBody>
            <a:bodyPr wrap="square" rtlCol="0" anchor="t">
              <a:spAutoFit/>
            </a:bodyPr>
            <a:lstStyle/>
            <a:p>
              <a:r>
                <a:rPr lang="en-US" b="1" dirty="0"/>
                <a:t>NC REALTORS® Fair Housing Academy Part 1: The Fair Housing Charge</a:t>
              </a:r>
            </a:p>
          </p:txBody>
        </p:sp>
      </p:grpSp>
    </p:spTree>
    <p:extLst>
      <p:ext uri="{BB962C8B-B14F-4D97-AF65-F5344CB8AC3E}">
        <p14:creationId xmlns:p14="http://schemas.microsoft.com/office/powerpoint/2010/main" val="3422861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p:txBody>
          <a:bodyPr/>
          <a:lstStyle/>
          <a:p>
            <a:r>
              <a:rPr lang="en-US" dirty="0"/>
              <a:t>IT STARTS WITH YOU</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1648198"/>
            <a:ext cx="8323455" cy="4662167"/>
          </a:xfrm>
        </p:spPr>
        <p:txBody>
          <a:bodyPr/>
          <a:lstStyle/>
          <a:p>
            <a:r>
              <a:rPr lang="en-US" dirty="0"/>
              <a:t>Do you have a written or mental checklist that </a:t>
            </a:r>
            <a:br>
              <a:rPr lang="en-US" dirty="0"/>
            </a:br>
            <a:r>
              <a:rPr lang="en-US" dirty="0"/>
              <a:t>you use for every client?</a:t>
            </a:r>
          </a:p>
          <a:p>
            <a:r>
              <a:rPr lang="en-US" dirty="0"/>
              <a:t>How has this, or how do you think this, will help you to ensure consistency in how you treat customers and clients?</a:t>
            </a:r>
          </a:p>
          <a:p>
            <a:r>
              <a:rPr lang="en-US" dirty="0"/>
              <a:t>Were you aware of the past discriminatory policies and practices mandated by the National Association of REALTORS® and by the federal government? </a:t>
            </a:r>
          </a:p>
          <a:p>
            <a:r>
              <a:rPr lang="en-US" dirty="0"/>
              <a:t>What are your thoughts on this and the actions that are being taken to correct these discriminatory practices?</a:t>
            </a:r>
          </a:p>
        </p:txBody>
      </p:sp>
    </p:spTree>
    <p:extLst>
      <p:ext uri="{BB962C8B-B14F-4D97-AF65-F5344CB8AC3E}">
        <p14:creationId xmlns:p14="http://schemas.microsoft.com/office/powerpoint/2010/main" val="1999876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200" y="4669099"/>
            <a:ext cx="11091600" cy="698031"/>
          </a:xfrm>
        </p:spPr>
        <p:txBody>
          <a:bodyPr>
            <a:noAutofit/>
          </a:bodyPr>
          <a:lstStyle/>
          <a:p>
            <a:r>
              <a:rPr lang="en-US" dirty="0"/>
              <a:t>IT STARTS WITH YOU</a:t>
            </a:r>
          </a:p>
        </p:txBody>
      </p:sp>
      <p:pic>
        <p:nvPicPr>
          <p:cNvPr id="6" name="Graphic 5">
            <a:hlinkClick r:id="rId2"/>
            <a:extLst>
              <a:ext uri="{FF2B5EF4-FFF2-40B4-BE49-F238E27FC236}">
                <a16:creationId xmlns:a16="http://schemas.microsoft.com/office/drawing/2014/main" id="{FA4D06F2-75FD-E848-93A9-8CD6621F5E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49634" y="5550330"/>
            <a:ext cx="2549663" cy="886839"/>
          </a:xfrm>
          <a:prstGeom prst="rect">
            <a:avLst/>
          </a:prstGeom>
        </p:spPr>
      </p:pic>
      <p:sp>
        <p:nvSpPr>
          <p:cNvPr id="7" name="TextBox 6">
            <a:hlinkClick r:id="rId2"/>
            <a:extLst>
              <a:ext uri="{FF2B5EF4-FFF2-40B4-BE49-F238E27FC236}">
                <a16:creationId xmlns:a16="http://schemas.microsoft.com/office/drawing/2014/main" id="{EDA7ED9D-7A0C-BC42-A886-20B54207484F}"/>
              </a:ext>
            </a:extLst>
          </p:cNvPr>
          <p:cNvSpPr txBox="1"/>
          <p:nvPr/>
        </p:nvSpPr>
        <p:spPr>
          <a:xfrm>
            <a:off x="6681969" y="5670584"/>
            <a:ext cx="2460398" cy="646331"/>
          </a:xfrm>
          <a:prstGeom prst="rect">
            <a:avLst/>
          </a:prstGeom>
          <a:noFill/>
        </p:spPr>
        <p:txBody>
          <a:bodyPr wrap="square" rtlCol="0" anchor="t">
            <a:spAutoFit/>
          </a:bodyPr>
          <a:lstStyle/>
          <a:p>
            <a:r>
              <a:rPr lang="en-US" b="1" dirty="0"/>
              <a:t>Being the Change in Downtown Durham</a:t>
            </a:r>
          </a:p>
        </p:txBody>
      </p:sp>
      <p:pic>
        <p:nvPicPr>
          <p:cNvPr id="13" name="Graphic 12">
            <a:hlinkClick r:id="rId2"/>
            <a:extLst>
              <a:ext uri="{FF2B5EF4-FFF2-40B4-BE49-F238E27FC236}">
                <a16:creationId xmlns:a16="http://schemas.microsoft.com/office/drawing/2014/main" id="{89791367-3F71-0343-B3AC-F48F08C8A1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09286" y="5690007"/>
            <a:ext cx="607484" cy="607484"/>
          </a:xfrm>
          <a:prstGeom prst="rect">
            <a:avLst/>
          </a:prstGeom>
        </p:spPr>
      </p:pic>
    </p:spTree>
    <p:extLst>
      <p:ext uri="{BB962C8B-B14F-4D97-AF65-F5344CB8AC3E}">
        <p14:creationId xmlns:p14="http://schemas.microsoft.com/office/powerpoint/2010/main" val="2520735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862" y="549275"/>
            <a:ext cx="9246281" cy="1913370"/>
          </a:xfrm>
        </p:spPr>
        <p:txBody>
          <a:bodyPr>
            <a:normAutofit/>
          </a:bodyPr>
          <a:lstStyle/>
          <a:p>
            <a:r>
              <a:rPr lang="en-US" sz="4600" dirty="0"/>
              <a:t>THE FAIR HOUSING JOURNEY – PAST, PRESENT AND FUTURE</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2171700"/>
            <a:ext cx="8591812" cy="4138665"/>
          </a:xfrm>
        </p:spPr>
        <p:txBody>
          <a:bodyPr/>
          <a:lstStyle/>
          <a:p>
            <a:r>
              <a:rPr lang="en-US" dirty="0"/>
              <a:t>Before we start our next training, can you tell me what the protected classes are under the Fair Housing Act?</a:t>
            </a:r>
          </a:p>
          <a:p>
            <a:r>
              <a:rPr lang="en-US" dirty="0"/>
              <a:t>What are the additional protected classes that are protected under the REALTOR® Code of Ethics?</a:t>
            </a:r>
          </a:p>
          <a:p>
            <a:r>
              <a:rPr lang="en-US" dirty="0"/>
              <a:t>What do you think is the most common fair housing violation?</a:t>
            </a:r>
          </a:p>
        </p:txBody>
      </p:sp>
    </p:spTree>
    <p:extLst>
      <p:ext uri="{BB962C8B-B14F-4D97-AF65-F5344CB8AC3E}">
        <p14:creationId xmlns:p14="http://schemas.microsoft.com/office/powerpoint/2010/main" val="4266108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200" y="3855027"/>
            <a:ext cx="11091600" cy="1538083"/>
          </a:xfrm>
        </p:spPr>
        <p:txBody>
          <a:bodyPr>
            <a:normAutofit/>
          </a:bodyPr>
          <a:lstStyle/>
          <a:p>
            <a:r>
              <a:rPr lang="en-US" dirty="0"/>
              <a:t>THE FAIR HOUSING JOURNEY – PAST, PRESENT AND FUTURE</a:t>
            </a:r>
          </a:p>
        </p:txBody>
      </p:sp>
      <p:pic>
        <p:nvPicPr>
          <p:cNvPr id="5" name="Picture 4">
            <a:hlinkClick r:id="rId2"/>
            <a:extLst>
              <a:ext uri="{FF2B5EF4-FFF2-40B4-BE49-F238E27FC236}">
                <a16:creationId xmlns:a16="http://schemas.microsoft.com/office/drawing/2014/main" id="{9EC3058A-72AC-CF47-9862-526CDEAE0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3101" y="5609027"/>
            <a:ext cx="1037908" cy="730192"/>
          </a:xfrm>
          <a:prstGeom prst="rect">
            <a:avLst/>
          </a:prstGeom>
        </p:spPr>
      </p:pic>
      <p:sp>
        <p:nvSpPr>
          <p:cNvPr id="6" name="TextBox 5">
            <a:hlinkClick r:id="rId2"/>
            <a:extLst>
              <a:ext uri="{FF2B5EF4-FFF2-40B4-BE49-F238E27FC236}">
                <a16:creationId xmlns:a16="http://schemas.microsoft.com/office/drawing/2014/main" id="{FAC5C736-3208-B244-BC3D-3FCFCCDAE5F8}"/>
              </a:ext>
            </a:extLst>
          </p:cNvPr>
          <p:cNvSpPr txBox="1"/>
          <p:nvPr/>
        </p:nvSpPr>
        <p:spPr>
          <a:xfrm>
            <a:off x="3733106" y="5650957"/>
            <a:ext cx="6571790" cy="646331"/>
          </a:xfrm>
          <a:prstGeom prst="rect">
            <a:avLst/>
          </a:prstGeom>
          <a:noFill/>
        </p:spPr>
        <p:txBody>
          <a:bodyPr wrap="square" rtlCol="0" anchor="t">
            <a:spAutoFit/>
          </a:bodyPr>
          <a:lstStyle/>
          <a:p>
            <a:r>
              <a:rPr lang="en-US" b="1" dirty="0"/>
              <a:t>NC REALTORS® Fair Housing Academy </a:t>
            </a:r>
          </a:p>
          <a:p>
            <a:r>
              <a:rPr lang="en-US" b="1" dirty="0"/>
              <a:t>Part 2: The Fair Housing Journey Past, Present and Future</a:t>
            </a:r>
          </a:p>
        </p:txBody>
      </p:sp>
    </p:spTree>
    <p:extLst>
      <p:ext uri="{BB962C8B-B14F-4D97-AF65-F5344CB8AC3E}">
        <p14:creationId xmlns:p14="http://schemas.microsoft.com/office/powerpoint/2010/main" val="1804831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A13-1D2F-AD71-F4CB-939BB2876333}"/>
              </a:ext>
            </a:extLst>
          </p:cNvPr>
          <p:cNvSpPr>
            <a:spLocks noGrp="1"/>
          </p:cNvSpPr>
          <p:nvPr>
            <p:ph type="title"/>
          </p:nvPr>
        </p:nvSpPr>
        <p:spPr>
          <a:xfrm>
            <a:off x="550862" y="549275"/>
            <a:ext cx="9351674" cy="2141970"/>
          </a:xfrm>
        </p:spPr>
        <p:txBody>
          <a:bodyPr>
            <a:noAutofit/>
          </a:bodyPr>
          <a:lstStyle/>
          <a:p>
            <a:r>
              <a:rPr lang="en-US" sz="4000" dirty="0"/>
              <a:t>NATE MENTIONED THE THREE DISTINCT “BEDROCKS” OF HOUSING DISCRIMINATION. WHAT ARE THEY?</a:t>
            </a:r>
          </a:p>
        </p:txBody>
      </p:sp>
      <p:sp>
        <p:nvSpPr>
          <p:cNvPr id="3" name="Subtitle 2">
            <a:extLst>
              <a:ext uri="{FF2B5EF4-FFF2-40B4-BE49-F238E27FC236}">
                <a16:creationId xmlns:a16="http://schemas.microsoft.com/office/drawing/2014/main" id="{DE37752F-69C6-4F78-94C7-05694E5CE157}"/>
              </a:ext>
            </a:extLst>
          </p:cNvPr>
          <p:cNvSpPr>
            <a:spLocks noGrp="1"/>
          </p:cNvSpPr>
          <p:nvPr>
            <p:ph idx="1"/>
          </p:nvPr>
        </p:nvSpPr>
        <p:spPr>
          <a:xfrm>
            <a:off x="552188" y="2763982"/>
            <a:ext cx="9703639" cy="3546383"/>
          </a:xfrm>
        </p:spPr>
        <p:txBody>
          <a:bodyPr/>
          <a:lstStyle/>
          <a:p>
            <a:r>
              <a:rPr lang="en-US" dirty="0"/>
              <a:t>What are ways that you, as a REALTOR®, can help to combat these housing discrimination practices?</a:t>
            </a:r>
          </a:p>
          <a:p>
            <a:r>
              <a:rPr lang="en-US" dirty="0"/>
              <a:t>Discrimination against those with disabilities continues to be a leading basis for fair housing discrimination claims. Was this surprising to hear? Have you seen this happen within your community? </a:t>
            </a:r>
          </a:p>
          <a:p>
            <a:r>
              <a:rPr lang="en-US" dirty="0"/>
              <a:t>Did you learn anything else during the training that surprised you? </a:t>
            </a:r>
            <a:br>
              <a:rPr lang="en-US" dirty="0"/>
            </a:br>
            <a:r>
              <a:rPr lang="en-US" dirty="0"/>
              <a:t>If you did, please share what that was and how it made you feel.</a:t>
            </a:r>
          </a:p>
        </p:txBody>
      </p:sp>
    </p:spTree>
    <p:extLst>
      <p:ext uri="{BB962C8B-B14F-4D97-AF65-F5344CB8AC3E}">
        <p14:creationId xmlns:p14="http://schemas.microsoft.com/office/powerpoint/2010/main" val="290433294"/>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10496</TotalTime>
  <Words>1622</Words>
  <Application>Microsoft Macintosh PowerPoint</Application>
  <PresentationFormat>Widescreen</PresentationFormat>
  <Paragraphs>119</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Arial Black</vt:lpstr>
      <vt:lpstr>Avenir Next LT Pro</vt:lpstr>
      <vt:lpstr>3DFloatVTI</vt:lpstr>
      <vt:lpstr>WELCOME</vt:lpstr>
      <vt:lpstr>FAIR HOUSING INTRODUCTION</vt:lpstr>
      <vt:lpstr>WHAT DOES FAIR HOUSING MEAN?</vt:lpstr>
      <vt:lpstr>IT STARTS WITH YOU</vt:lpstr>
      <vt:lpstr>IT STARTS WITH YOU</vt:lpstr>
      <vt:lpstr>IT STARTS WITH YOU</vt:lpstr>
      <vt:lpstr>THE FAIR HOUSING JOURNEY – PAST, PRESENT AND FUTURE</vt:lpstr>
      <vt:lpstr>THE FAIR HOUSING JOURNEY – PAST, PRESENT AND FUTURE</vt:lpstr>
      <vt:lpstr>NATE MENTIONED THE THREE DISTINCT “BEDROCKS” OF HOUSING DISCRIMINATION. WHAT ARE THEY?</vt:lpstr>
      <vt:lpstr>LONG ISLAND DIVIDED</vt:lpstr>
      <vt:lpstr>LONG ISLAND DIVIDED</vt:lpstr>
      <vt:lpstr>LONG ISLAND DIVIDED</vt:lpstr>
      <vt:lpstr>HOMEWORK</vt:lpstr>
      <vt:lpstr>FAIR HOUSING ACADEMY VIDEO: THE FAIR HOUSING TEST – LESSONS FROM LONG ISLAND</vt:lpstr>
      <vt:lpstr>LONG ISLAND DIVIDED</vt:lpstr>
      <vt:lpstr>LONG ISLAND DIVIDED</vt:lpstr>
      <vt:lpstr>THE FAIR HOUSING CHALLENGE –  BECAUSE THAT’S WHO WE “R”</vt:lpstr>
      <vt:lpstr>BECAUSE THAT’S WHO WE “R”</vt:lpstr>
      <vt:lpstr>NAR’S FAIRHAVEN</vt:lpstr>
      <vt:lpstr>NAR’S BIAS OVERRIDE TRAINING</vt:lpstr>
      <vt:lpstr>RESIDENTIAL FAIR HOUSING ACADEMY VIDEO: THE FAIR HOUSING ACT – YOUR LEGAL OBLIGATIONS</vt:lpstr>
      <vt:lpstr>RESIDENTIAL FAIR HOUSING ACADEMY VIDEO: THE FAIR HOUSING ACT – YOUR LEGAL OBLIGATIONS</vt:lpstr>
      <vt:lpstr>RESIDENTIAL FAIR HOUSING ACADEMY: THE FAIR HOUSING ACT – YOUR LEGAL OBLIGATIONS</vt:lpstr>
      <vt:lpstr>PROPERTY MANAGEMENT THE FAIR HOUSING ACT – YOUR LEGAL OBLIGATIONS</vt:lpstr>
      <vt:lpstr>PROPERTY MANAGEMENT THE FAIR HOUSING ACT – YOUR LEGAL OBLIGATIONS</vt:lpstr>
      <vt:lpstr>THE FAIR HOUSING VIOLATION – RISKS, PENALTIES AND HOW TO AVOID THEM </vt:lpstr>
      <vt:lpstr>THE FAIR HOUSING VIOLATION – RISKS, PENALTIES AND HOW TO AVOID THEM </vt:lpstr>
      <vt:lpstr>THE FAIR HOUSING VIOLATION – RISKS, PENALTIES AND HOW TO AVOID THEM </vt:lpstr>
      <vt:lpstr>THE FAIR HOUSING VIOLATION – RISKS, PENALTIES AND HOW TO AVOID THEM </vt:lpstr>
      <vt:lpstr>REFLECTION AND WRAP UP</vt:lpstr>
      <vt:lpstr>CONGRATULATIONS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Jason Scott</dc:creator>
  <cp:lastModifiedBy>Raquel Stubblefield</cp:lastModifiedBy>
  <cp:revision>40</cp:revision>
  <cp:lastPrinted>2022-06-01T12:53:36Z</cp:lastPrinted>
  <dcterms:created xsi:type="dcterms:W3CDTF">2022-05-31T22:22:18Z</dcterms:created>
  <dcterms:modified xsi:type="dcterms:W3CDTF">2022-11-14T16:46:09Z</dcterms:modified>
</cp:coreProperties>
</file>