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417" r:id="rId4"/>
    <p:sldId id="424" r:id="rId5"/>
    <p:sldId id="421" r:id="rId6"/>
    <p:sldId id="422" r:id="rId7"/>
    <p:sldId id="420" r:id="rId8"/>
    <p:sldId id="374" r:id="rId9"/>
    <p:sldId id="354" r:id="rId10"/>
    <p:sldId id="428" r:id="rId11"/>
    <p:sldId id="353" r:id="rId12"/>
    <p:sldId id="378" r:id="rId13"/>
    <p:sldId id="377" r:id="rId14"/>
    <p:sldId id="383" r:id="rId15"/>
    <p:sldId id="295" r:id="rId16"/>
  </p:sldIdLst>
  <p:sldSz cx="12192000" cy="6858000"/>
  <p:notesSz cx="695325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C555B"/>
    <a:srgbClr val="190EF4"/>
    <a:srgbClr val="182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7" autoAdjust="0"/>
    <p:restoredTop sz="75095" autoAdjust="0"/>
  </p:normalViewPr>
  <p:slideViewPr>
    <p:cSldViewPr snapToGrid="0" snapToObjects="1">
      <p:cViewPr varScale="1">
        <p:scale>
          <a:sx n="85" d="100"/>
          <a:sy n="85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075" cy="463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566" y="1"/>
            <a:ext cx="3013075" cy="463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1091-B9D0-1148-B16C-1D1824B54C07}" type="datetimeFigureOut">
              <a:rPr lang="en-US" sz="1600" smtClean="0"/>
              <a:t>11/28/2022</a:t>
            </a:fld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566" y="8775687"/>
            <a:ext cx="3013075" cy="4635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7BB3-8BC3-1C4D-A9F8-24C452AC96D1}" type="slidenum">
              <a:rPr lang="en-US" sz="1600" smtClean="0"/>
              <a:t>‹#›</a:t>
            </a:fld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" y="8342847"/>
            <a:ext cx="2163233" cy="8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075" cy="463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 baseline="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66" y="1"/>
            <a:ext cx="3013075" cy="463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 baseline="0"/>
            </a:lvl1pPr>
          </a:lstStyle>
          <a:p>
            <a:fld id="{484BD53C-EF71-3F4B-9256-B8B2B8541CF8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398"/>
            <a:ext cx="55626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66" y="8775687"/>
            <a:ext cx="3013075" cy="4635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aseline="0"/>
            </a:lvl1pPr>
          </a:lstStyle>
          <a:p>
            <a:fld id="{14C92758-B3CF-1747-82C4-BF2CD592A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" y="8331562"/>
            <a:ext cx="2163233" cy="8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0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4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48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6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 committee:</a:t>
            </a:r>
            <a:r>
              <a:rPr lang="en-US" baseline="0" dirty="0"/>
              <a:t> Warren, Carney, </a:t>
            </a:r>
            <a:r>
              <a:rPr lang="en-US" baseline="0" dirty="0" err="1"/>
              <a:t>Sauls</a:t>
            </a:r>
            <a:r>
              <a:rPr lang="en-US" baseline="0" dirty="0"/>
              <a:t>, Everitt, Zenger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4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2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1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8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11/13: R’s 211 and D’s 206 (need 218 for control)</a:t>
            </a:r>
          </a:p>
          <a:p>
            <a:r>
              <a:rPr lang="en-US" dirty="0"/>
              <a:t>18 races still outstanding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1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8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3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8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2758-B3CF-1747-82C4-BF2CD592A2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4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7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2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76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8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6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7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option 2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2820"/>
            <a:ext cx="8046720" cy="1466140"/>
          </a:xfrm>
        </p:spPr>
        <p:txBody>
          <a:bodyPr lIns="1188720" tIns="0" bIns="0" anchor="b">
            <a:normAutofit/>
          </a:bodyPr>
          <a:lstStyle>
            <a:lvl1pPr algn="l">
              <a:defRPr sz="4800" baseline="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1361"/>
            <a:ext cx="7699248" cy="1124712"/>
          </a:xfrm>
        </p:spPr>
        <p:txBody>
          <a:bodyPr lIns="1188720" tIns="0" rIns="0" b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2920"/>
            <a:ext cx="640080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2" y="4537652"/>
            <a:ext cx="6400801" cy="232034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" y="2920"/>
            <a:ext cx="640080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2" y="4537652"/>
            <a:ext cx="6400801" cy="232034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" y="2920"/>
            <a:ext cx="640080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8" name="TextBox 17"/>
          <p:cNvSpPr txBox="1">
            <a:spLocks/>
          </p:cNvSpPr>
          <p:nvPr userDrawn="1"/>
        </p:nvSpPr>
        <p:spPr>
          <a:xfrm>
            <a:off x="12" y="4537652"/>
            <a:ext cx="6400801" cy="232034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" y="4977353"/>
            <a:ext cx="7470775" cy="1209675"/>
          </a:xfrm>
        </p:spPr>
        <p:txBody>
          <a:bodyPr lIns="1188720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1557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410200" y="6109720"/>
            <a:ext cx="1371600" cy="349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534400" y="76222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0"/>
              <a:t>©2018 </a:t>
            </a:r>
            <a:r>
              <a:rPr lang="en-US" sz="1000" baseline="0" dirty="0"/>
              <a:t>Smith Anderson</a:t>
            </a:r>
          </a:p>
        </p:txBody>
      </p:sp>
    </p:spTree>
    <p:extLst>
      <p:ext uri="{BB962C8B-B14F-4D97-AF65-F5344CB8AC3E}">
        <p14:creationId xmlns:p14="http://schemas.microsoft.com/office/powerpoint/2010/main" val="40927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927" y="603503"/>
            <a:ext cx="9398876" cy="821535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954213" y="1690688"/>
            <a:ext cx="9399587" cy="3829050"/>
          </a:xfrm>
        </p:spPr>
        <p:txBody>
          <a:bodyPr/>
          <a:lstStyle>
            <a:lvl1pPr marL="320040" indent="-320040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4000" baseline="0"/>
            </a:lvl1pPr>
            <a:lvl2pPr marL="777240" indent="-320040">
              <a:spcBef>
                <a:spcPts val="500"/>
              </a:spcBef>
              <a:buClr>
                <a:schemeClr val="tx2"/>
              </a:buClr>
              <a:buSzPct val="80000"/>
              <a:buFont typeface="ArialUnicodeMS" charset="0"/>
              <a:buChar char="￮"/>
              <a:defRPr sz="3600" baseline="0"/>
            </a:lvl2pPr>
            <a:lvl3pPr marL="1234440" indent="-320040">
              <a:spcBef>
                <a:spcPts val="500"/>
              </a:spcBef>
              <a:buClr>
                <a:schemeClr val="tx2"/>
              </a:buClr>
              <a:buSzPct val="100000"/>
              <a:buFont typeface="ArialUnicodeMS" charset="0"/>
              <a:buChar char="-"/>
              <a:defRPr sz="3200" baseline="0"/>
            </a:lvl3pPr>
            <a:lvl4pPr marL="1600080" indent="-228584">
              <a:buClr>
                <a:schemeClr val="tx2"/>
              </a:buClr>
              <a:buFont typeface="Arial" charset="0"/>
              <a:buChar char="•"/>
              <a:defRPr sz="2900" baseline="0"/>
            </a:lvl4pPr>
            <a:lvl5pPr marL="1920240">
              <a:buClr>
                <a:schemeClr val="tx2"/>
              </a:buClr>
              <a:defRPr sz="2600" baseline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3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2820"/>
            <a:ext cx="8046720" cy="1466140"/>
          </a:xfrm>
        </p:spPr>
        <p:txBody>
          <a:bodyPr lIns="1188720" tIns="0" bIns="0" anchor="b">
            <a:normAutofit/>
          </a:bodyPr>
          <a:lstStyle>
            <a:lvl1pPr algn="l">
              <a:defRPr sz="4800" baseline="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1360"/>
            <a:ext cx="7696200" cy="1124660"/>
          </a:xfrm>
        </p:spPr>
        <p:txBody>
          <a:bodyPr lIns="118872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920"/>
            <a:ext cx="640080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12" y="4537652"/>
            <a:ext cx="6400801" cy="232034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1" y="2920"/>
            <a:ext cx="640080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2" y="4537652"/>
            <a:ext cx="6400801" cy="232034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2920"/>
            <a:ext cx="640080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5" name="TextBox 14"/>
          <p:cNvSpPr txBox="1">
            <a:spLocks/>
          </p:cNvSpPr>
          <p:nvPr userDrawn="1"/>
        </p:nvSpPr>
        <p:spPr>
          <a:xfrm>
            <a:off x="12" y="4537652"/>
            <a:ext cx="6400801" cy="232034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endParaRPr lang="en-US" sz="18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" y="4975225"/>
            <a:ext cx="7470775" cy="1162050"/>
          </a:xfrm>
        </p:spPr>
        <p:txBody>
          <a:bodyPr lIns="1188720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672" userDrawn="1">
          <p15:clr>
            <a:srgbClr val="FBAE40"/>
          </p15:clr>
        </p15:guide>
        <p15:guide id="6" pos="46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74" y="603504"/>
            <a:ext cx="9414641" cy="821535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939928" y="1825633"/>
            <a:ext cx="4545013" cy="3565525"/>
          </a:xfrm>
        </p:spPr>
        <p:txBody>
          <a:bodyPr/>
          <a:lstStyle>
            <a:lvl1pPr marL="228584" indent="-228584">
              <a:spcBef>
                <a:spcPts val="11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800" baseline="0"/>
            </a:lvl1pPr>
            <a:lvl2pPr marL="685750" indent="-228584">
              <a:spcBef>
                <a:spcPts val="500"/>
              </a:spcBef>
              <a:buClr>
                <a:schemeClr val="tx2"/>
              </a:buClr>
              <a:buSzPct val="80000"/>
              <a:buFont typeface="ArialUnicodeMS" charset="0"/>
              <a:buChar char="￮"/>
              <a:defRPr sz="2500" baseline="0"/>
            </a:lvl2pPr>
            <a:lvl3pPr marL="1142914" indent="-228584">
              <a:buClr>
                <a:schemeClr val="tx2"/>
              </a:buClr>
              <a:buSzPct val="100000"/>
              <a:buFont typeface=".AppleSystemUIFont" charset="-120"/>
              <a:buChar char="-"/>
              <a:defRPr sz="2200" baseline="0"/>
            </a:lvl3pPr>
            <a:lvl4pPr marL="1600080" indent="-228584">
              <a:buClr>
                <a:schemeClr val="tx2"/>
              </a:buClr>
              <a:buFont typeface="Arial" charset="0"/>
              <a:buChar char="•"/>
              <a:defRPr sz="2000" baseline="0"/>
            </a:lvl4pPr>
            <a:lvl5pPr marL="2057247" indent="-228584">
              <a:buClr>
                <a:schemeClr val="tx2"/>
              </a:buClr>
              <a:buFont typeface="Arial" charset="0"/>
              <a:buChar char="•"/>
              <a:defRPr sz="1800" baseline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781800" y="1825633"/>
            <a:ext cx="4545013" cy="3565525"/>
          </a:xfrm>
        </p:spPr>
        <p:txBody>
          <a:bodyPr/>
          <a:lstStyle>
            <a:lvl1pPr marL="228584" indent="-228584">
              <a:spcBef>
                <a:spcPts val="11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800" baseline="0"/>
            </a:lvl1pPr>
            <a:lvl2pPr marL="685750" indent="-228584">
              <a:spcBef>
                <a:spcPts val="500"/>
              </a:spcBef>
              <a:buClr>
                <a:schemeClr val="tx2"/>
              </a:buClr>
              <a:buSzPct val="80000"/>
              <a:buFont typeface="ArialUnicodeMS" charset="0"/>
              <a:buChar char="￮"/>
              <a:defRPr sz="2500" baseline="0"/>
            </a:lvl2pPr>
            <a:lvl3pPr marL="1142914" indent="-228584">
              <a:buClr>
                <a:schemeClr val="tx2"/>
              </a:buClr>
              <a:buSzPct val="100000"/>
              <a:buFont typeface=".AppleSystemUIFont" charset="-120"/>
              <a:buChar char="-"/>
              <a:defRPr sz="2200" baseline="0"/>
            </a:lvl3pPr>
            <a:lvl4pPr marL="1600080" indent="-228584">
              <a:buClr>
                <a:schemeClr val="tx2"/>
              </a:buClr>
              <a:buFont typeface="Arial" charset="0"/>
              <a:buChar char="•"/>
              <a:defRPr sz="2000" baseline="0"/>
            </a:lvl4pPr>
            <a:lvl5pPr marL="2057247" indent="-228584">
              <a:buClr>
                <a:schemeClr val="tx2"/>
              </a:buClr>
              <a:buFont typeface="Arial" charset="0"/>
              <a:buChar char="•"/>
              <a:defRPr sz="1800" baseline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60" y="603504"/>
            <a:ext cx="9416229" cy="821535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9171" y="1681162"/>
            <a:ext cx="4578679" cy="10776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000" b="1" baseline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92461" y="1681163"/>
            <a:ext cx="4579883" cy="107765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000" b="1" baseline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939160" y="2758822"/>
            <a:ext cx="4545013" cy="2783145"/>
          </a:xfrm>
        </p:spPr>
        <p:txBody>
          <a:bodyPr/>
          <a:lstStyle>
            <a:lvl1pPr marL="228584" indent="-228584">
              <a:spcBef>
                <a:spcPts val="11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800" baseline="0"/>
            </a:lvl1pPr>
            <a:lvl2pPr marL="685750" indent="-228584">
              <a:spcBef>
                <a:spcPts val="500"/>
              </a:spcBef>
              <a:buClr>
                <a:schemeClr val="tx2"/>
              </a:buClr>
              <a:buSzPct val="80000"/>
              <a:buFont typeface="ArialUnicodeMS" charset="0"/>
              <a:buChar char="￮"/>
              <a:defRPr sz="2500" baseline="0"/>
            </a:lvl2pPr>
            <a:lvl3pPr marL="1142914" indent="-228584">
              <a:buClr>
                <a:schemeClr val="tx2"/>
              </a:buClr>
              <a:buSzPct val="100000"/>
              <a:buFont typeface=".AppleSystemUIFont" charset="-120"/>
              <a:buChar char="-"/>
              <a:defRPr sz="2200" baseline="0"/>
            </a:lvl3pPr>
            <a:lvl4pPr marL="1600080" indent="-228584">
              <a:buClr>
                <a:schemeClr val="tx2"/>
              </a:buClr>
              <a:buFont typeface="Arial" charset="0"/>
              <a:buChar char="•"/>
              <a:defRPr sz="2000" baseline="0"/>
            </a:lvl4pPr>
            <a:lvl5pPr marL="2057247" indent="-228584">
              <a:buClr>
                <a:schemeClr val="tx2"/>
              </a:buClr>
              <a:buFont typeface="Arial" charset="0"/>
              <a:buChar char="•"/>
              <a:defRPr sz="1800" baseline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692464" y="2758821"/>
            <a:ext cx="4545013" cy="2783146"/>
          </a:xfrm>
        </p:spPr>
        <p:txBody>
          <a:bodyPr/>
          <a:lstStyle>
            <a:lvl1pPr marL="228584" indent="-228584">
              <a:spcBef>
                <a:spcPts val="11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800" baseline="0"/>
            </a:lvl1pPr>
            <a:lvl2pPr marL="685750" indent="-228584">
              <a:spcBef>
                <a:spcPts val="500"/>
              </a:spcBef>
              <a:buClr>
                <a:schemeClr val="tx2"/>
              </a:buClr>
              <a:buSzPct val="80000"/>
              <a:buFont typeface="ArialUnicodeMS" charset="0"/>
              <a:buChar char="￮"/>
              <a:defRPr sz="2500" baseline="0"/>
            </a:lvl2pPr>
            <a:lvl3pPr marL="1142914" indent="-228584">
              <a:buClr>
                <a:schemeClr val="tx2"/>
              </a:buClr>
              <a:buSzPct val="100000"/>
              <a:buFont typeface=".AppleSystemUIFont" charset="-120"/>
              <a:buChar char="-"/>
              <a:defRPr sz="2200" baseline="0"/>
            </a:lvl3pPr>
            <a:lvl4pPr marL="1600080" indent="-228584">
              <a:buClr>
                <a:schemeClr val="tx2"/>
              </a:buClr>
              <a:buFont typeface="Arial" charset="0"/>
              <a:buChar char="•"/>
              <a:defRPr sz="2000" baseline="0"/>
            </a:lvl4pPr>
            <a:lvl5pPr marL="2057247" indent="-228584">
              <a:buClr>
                <a:schemeClr val="tx2"/>
              </a:buClr>
              <a:buFont typeface="Arial" charset="0"/>
              <a:buChar char="•"/>
              <a:defRPr sz="1800" baseline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6" y="603516"/>
            <a:ext cx="3932237" cy="1069975"/>
          </a:xfrm>
        </p:spPr>
        <p:txBody>
          <a:bodyPr anchor="t" anchorCtr="0"/>
          <a:lstStyle>
            <a:lvl1pPr>
              <a:defRPr sz="38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376" y="2057401"/>
            <a:ext cx="3932237" cy="33817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aseline="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78813" y="603504"/>
            <a:ext cx="5215720" cy="4835600"/>
          </a:xfrm>
        </p:spPr>
        <p:txBody>
          <a:bodyPr/>
          <a:lstStyle>
            <a:lvl1pPr marL="228584" indent="-228584">
              <a:spcBef>
                <a:spcPts val="11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800" baseline="0"/>
            </a:lvl1pPr>
            <a:lvl2pPr marL="685750" indent="-228584">
              <a:spcBef>
                <a:spcPts val="500"/>
              </a:spcBef>
              <a:buClr>
                <a:schemeClr val="tx2"/>
              </a:buClr>
              <a:buSzPct val="80000"/>
              <a:buFont typeface="ArialUnicodeMS" charset="0"/>
              <a:buChar char="￮"/>
              <a:defRPr sz="2500" baseline="0"/>
            </a:lvl2pPr>
            <a:lvl3pPr marL="1142914" indent="-228584">
              <a:buClr>
                <a:schemeClr val="tx2"/>
              </a:buClr>
              <a:buSzPct val="100000"/>
              <a:buFont typeface=".AppleSystemUIFont" charset="-120"/>
              <a:buChar char="-"/>
              <a:defRPr sz="2200" baseline="0"/>
            </a:lvl3pPr>
            <a:lvl4pPr marL="1600080" indent="-228584">
              <a:buClr>
                <a:schemeClr val="tx2"/>
              </a:buClr>
              <a:buFont typeface="Arial" charset="0"/>
              <a:buChar char="•"/>
              <a:defRPr sz="2000" baseline="0"/>
            </a:lvl4pPr>
            <a:lvl5pPr marL="2057247" indent="-228584">
              <a:buClr>
                <a:schemeClr val="tx2"/>
              </a:buClr>
              <a:buFont typeface="Arial" charset="0"/>
              <a:buChar char="•"/>
              <a:defRPr sz="1800" baseline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20D84-99D2-8043-8E91-564B082E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1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20D84-99D2-8043-8E91-564B082E2B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" y="711200"/>
            <a:ext cx="2929467" cy="4805686"/>
          </a:xfrm>
          <a:prstGeom prst="rect">
            <a:avLst/>
          </a:prstGeom>
          <a:blipFill dpi="0" rotWithShape="1">
            <a:blip r:embed="rId25"/>
            <a:srcRect/>
            <a:tile tx="0" ty="0" sx="100000" sy="100000" flip="none" algn="l"/>
          </a:blipFill>
        </p:spPr>
        <p:txBody>
          <a:bodyPr wrap="square" lIns="91440" rtlCol="0">
            <a:noAutofit/>
          </a:bodyPr>
          <a:lstStyle/>
          <a:p>
            <a:endParaRPr lang="en-US" sz="180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9" y="5920999"/>
            <a:ext cx="5410199" cy="937001"/>
          </a:xfrm>
          <a:prstGeom prst="rect">
            <a:avLst/>
          </a:prstGeom>
          <a:blipFill>
            <a:blip r:embed="rId26"/>
            <a:tile tx="0" ty="0" sx="100000" sy="100000" flip="none" algn="bl"/>
          </a:blipFill>
        </p:spPr>
        <p:txBody>
          <a:bodyPr wrap="square" rtlCol="0">
            <a:noAutofit/>
          </a:bodyPr>
          <a:lstStyle/>
          <a:p>
            <a:endParaRPr lang="en-US" sz="1800"/>
          </a:p>
        </p:txBody>
      </p:sp>
      <p:sp>
        <p:nvSpPr>
          <p:cNvPr id="38" name="TextBox 37"/>
          <p:cNvSpPr txBox="1">
            <a:spLocks noChangeAspect="1"/>
          </p:cNvSpPr>
          <p:nvPr userDrawn="1"/>
        </p:nvSpPr>
        <p:spPr>
          <a:xfrm>
            <a:off x="7399867" y="5827375"/>
            <a:ext cx="4792132" cy="1030637"/>
          </a:xfrm>
          <a:prstGeom prst="rect">
            <a:avLst/>
          </a:prstGeom>
          <a:blipFill dpi="0" rotWithShape="1">
            <a:blip r:embed="rId27"/>
            <a:srcRect/>
            <a:tile tx="0" ty="0" sx="100000" sy="100000" flip="none" algn="br"/>
          </a:blipFill>
        </p:spPr>
        <p:txBody>
          <a:bodyPr wrap="square" rtlCol="0">
            <a:no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71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8" r:id="rId19"/>
    <p:sldLayoutId id="2147483675" r:id="rId20"/>
    <p:sldLayoutId id="2147483680" r:id="rId21"/>
    <p:sldLayoutId id="2147483681" r:id="rId22"/>
    <p:sldLayoutId id="2147483684" r:id="rId2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9886"/>
            <a:ext cx="8046720" cy="23215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C555B"/>
                </a:solidFill>
              </a:rPr>
              <a:t>North Carolina </a:t>
            </a:r>
            <a:br>
              <a:rPr lang="en-US" b="1" dirty="0">
                <a:solidFill>
                  <a:srgbClr val="2C555B"/>
                </a:solidFill>
              </a:rPr>
            </a:br>
            <a:r>
              <a:rPr lang="en-US" b="1" dirty="0">
                <a:solidFill>
                  <a:srgbClr val="2C555B"/>
                </a:solidFill>
              </a:rPr>
              <a:t>Vacation Rental Managers Association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23719"/>
            <a:ext cx="7699248" cy="112471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4236" y="5265450"/>
            <a:ext cx="7470775" cy="5716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December 6, 2022</a:t>
            </a:r>
          </a:p>
        </p:txBody>
      </p:sp>
    </p:spTree>
    <p:extLst>
      <p:ext uri="{BB962C8B-B14F-4D97-AF65-F5344CB8AC3E}">
        <p14:creationId xmlns:p14="http://schemas.microsoft.com/office/powerpoint/2010/main" val="21902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Tax Policy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99301" y="1670756"/>
            <a:ext cx="11295987" cy="5187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GOP legislative leaders focused on additional tax reductions.</a:t>
            </a:r>
          </a:p>
          <a:p>
            <a:pPr lvl="2"/>
            <a:r>
              <a:rPr lang="en-US" sz="2400" dirty="0"/>
              <a:t>Senator Berger mentioned personal income tax cuts in post-election press conference.</a:t>
            </a:r>
          </a:p>
          <a:p>
            <a:pPr lvl="1"/>
            <a:endParaRPr lang="en-US" sz="2800" dirty="0"/>
          </a:p>
          <a:p>
            <a:pPr marL="457200" lvl="2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800" dirty="0"/>
          </a:p>
          <a:p>
            <a:pPr marL="0" lvl="1" indent="0">
              <a:buNone/>
            </a:pPr>
            <a:endParaRPr lang="en-US" sz="28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D9FB4-DF05-4380-A332-23BAF4C09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405" y="2951646"/>
            <a:ext cx="4686595" cy="36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0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9125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School Calendar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300592" y="1536699"/>
            <a:ext cx="5637408" cy="5157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Litigation – strategy &amp; recommendations</a:t>
            </a:r>
          </a:p>
          <a:p>
            <a:pPr lvl="2"/>
            <a:r>
              <a:rPr lang="en-US" sz="2400" dirty="0"/>
              <a:t>Industry letter to violating districts</a:t>
            </a:r>
          </a:p>
          <a:p>
            <a:pPr lvl="2"/>
            <a:r>
              <a:rPr lang="en-US" sz="2400" dirty="0"/>
              <a:t>Seeking plaintiff(s) for litigation</a:t>
            </a:r>
          </a:p>
          <a:p>
            <a:pPr lvl="2"/>
            <a:r>
              <a:rPr lang="en-US" sz="2400" dirty="0"/>
              <a:t>Legislative enforcement mechanism (funding cut?) for compliance</a:t>
            </a:r>
          </a:p>
          <a:p>
            <a:pPr marL="0" lvl="1" indent="0">
              <a:buNone/>
            </a:pPr>
            <a:endParaRPr lang="en-US" sz="2800" dirty="0"/>
          </a:p>
          <a:p>
            <a:pPr marL="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536700"/>
            <a:ext cx="5303106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Gaming/Sports/Ticketing Regulatory Issues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99301" y="1904999"/>
            <a:ext cx="10607365" cy="29153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SB 688 – Sports Wagering</a:t>
            </a:r>
          </a:p>
          <a:p>
            <a:pPr lvl="2"/>
            <a:r>
              <a:rPr lang="en-US" sz="2400" dirty="0"/>
              <a:t>Legislative leadership announced no additional votes in 2022</a:t>
            </a:r>
          </a:p>
          <a:p>
            <a:pPr lvl="2"/>
            <a:r>
              <a:rPr lang="en-US" sz="2400" dirty="0"/>
              <a:t>Future of legislation in 2023 unclear</a:t>
            </a:r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C82EA-7AC0-4942-BD25-A6D024D9C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174" y="3815644"/>
            <a:ext cx="6586669" cy="2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9125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Weaponization of Tourism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508978" y="1536700"/>
            <a:ext cx="6141155" cy="48515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Monitoring activity around hot button issues (abortion, LGBTQ, gun laws, etc.) that could impact tourism</a:t>
            </a:r>
          </a:p>
          <a:p>
            <a:pPr lvl="1"/>
            <a:r>
              <a:rPr lang="en-US" sz="2800" dirty="0"/>
              <a:t>Will continue to work with the business community to advocate for industry and communicate harm from travel bans</a:t>
            </a:r>
          </a:p>
          <a:p>
            <a:pPr lvl="1"/>
            <a:endParaRPr lang="en-US" sz="28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E1C8C-E2B5-40B5-9AD9-87A828606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85" y="2074544"/>
            <a:ext cx="4920617" cy="27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9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Occupancy Taxes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2000" y="1635587"/>
            <a:ext cx="6508044" cy="45983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Corolla Civic Association Litigation</a:t>
            </a:r>
          </a:p>
          <a:p>
            <a:pPr lvl="2"/>
            <a:r>
              <a:rPr lang="en-US" sz="2400" dirty="0"/>
              <a:t>Industry Amicus Brief Filed from NCTTC, NCRLA, NCVRMA, NCHA</a:t>
            </a:r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7D4A9-7CB0-492D-A685-E9905A24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392" y="1635587"/>
            <a:ext cx="2993395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6087" y="558299"/>
            <a:ext cx="9281160" cy="32782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4800" dirty="0">
                <a:solidFill>
                  <a:srgbClr val="2C555B"/>
                </a:solidFill>
              </a:rPr>
            </a:br>
            <a:r>
              <a:rPr lang="en-US" sz="4800" dirty="0">
                <a:solidFill>
                  <a:srgbClr val="2C555B"/>
                </a:solidFill>
              </a:rPr>
              <a:t>Kara G. Weishaar</a:t>
            </a:r>
            <a:br>
              <a:rPr lang="en-US" sz="4800" dirty="0">
                <a:solidFill>
                  <a:srgbClr val="2C555B"/>
                </a:solidFill>
              </a:rPr>
            </a:br>
            <a:endParaRPr lang="en-US" sz="4800" dirty="0">
              <a:solidFill>
                <a:srgbClr val="2C555B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25441" y="4223022"/>
            <a:ext cx="9442451" cy="1500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/>
              <a:t>Smith Anderson Blount Dorsett Mitchell &amp; Jernigan, LLP</a:t>
            </a:r>
          </a:p>
          <a:p>
            <a:pPr algn="ctr">
              <a:defRPr/>
            </a:pPr>
            <a:r>
              <a:rPr lang="en-US" dirty="0"/>
              <a:t>Post Office Box 2611</a:t>
            </a:r>
          </a:p>
          <a:p>
            <a:pPr algn="ctr">
              <a:defRPr/>
            </a:pPr>
            <a:r>
              <a:rPr lang="en-US" dirty="0"/>
              <a:t>Raleigh, North Carolina 27602-2611</a:t>
            </a:r>
          </a:p>
          <a:p>
            <a:pPr algn="ctr">
              <a:defRPr/>
            </a:pPr>
            <a:r>
              <a:rPr lang="en-US" dirty="0"/>
              <a:t>919.821.1220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9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803" y="160933"/>
            <a:ext cx="5907197" cy="6540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E5C67"/>
                </a:solidFill>
              </a:rPr>
              <a:t>Overview</a:t>
            </a:r>
          </a:p>
          <a:p>
            <a:pPr algn="ctr"/>
            <a:endParaRPr lang="en-US" sz="1600" b="1" dirty="0">
              <a:solidFill>
                <a:srgbClr val="0E5C67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7951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General Election Recap</a:t>
            </a:r>
          </a:p>
          <a:p>
            <a:pPr marL="285750" indent="-285750">
              <a:spcAft>
                <a:spcPts val="1200"/>
              </a:spcAft>
              <a:buClr>
                <a:srgbClr val="F7951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2023 Legislative Session Preview</a:t>
            </a:r>
          </a:p>
          <a:p>
            <a:pPr marL="742950" lvl="1" indent="-285750">
              <a:spcAft>
                <a:spcPts val="1200"/>
              </a:spcAft>
              <a:buClr>
                <a:srgbClr val="F7951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Budget</a:t>
            </a:r>
          </a:p>
          <a:p>
            <a:pPr marL="742950" lvl="1" indent="-285750">
              <a:spcAft>
                <a:spcPts val="1200"/>
              </a:spcAft>
              <a:buClr>
                <a:srgbClr val="F7951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School Calendar</a:t>
            </a:r>
          </a:p>
          <a:p>
            <a:pPr marL="742950" lvl="1" indent="-285750">
              <a:spcAft>
                <a:spcPts val="1200"/>
              </a:spcAft>
              <a:buClr>
                <a:srgbClr val="F7951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Gaming/Sports/Ticket Issues</a:t>
            </a:r>
          </a:p>
          <a:p>
            <a:pPr marL="742950" lvl="1" indent="-285750">
              <a:spcAft>
                <a:spcPts val="1200"/>
              </a:spcAft>
              <a:buClr>
                <a:srgbClr val="F7951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Local Non-Discrimination Ordinances</a:t>
            </a:r>
          </a:p>
          <a:p>
            <a:pPr marL="742950" lvl="1" indent="-285750">
              <a:spcAft>
                <a:spcPts val="1200"/>
              </a:spcAft>
              <a:buClr>
                <a:srgbClr val="F7951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Occupancy Taxes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98" y="1467556"/>
            <a:ext cx="5613663" cy="42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General Election Recap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86222" y="1298223"/>
            <a:ext cx="4654748" cy="5466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ore than 3.7 million North Carolinians cast their ballots in this year’s midterm elections. 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pivotal races included: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highly competitive bid for U.S. Senate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ey congressional races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tate House and Senate seats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losely watched judicial races</a:t>
            </a:r>
            <a:endParaRPr lang="en-US" sz="2400" dirty="0">
              <a:latin typeface="+mj-lt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2" indent="0">
              <a:buNone/>
            </a:pPr>
            <a:endParaRPr lang="en-US" sz="2400" dirty="0"/>
          </a:p>
          <a:p>
            <a:pPr marL="457200" lvl="2" indent="0">
              <a:buNone/>
            </a:pPr>
            <a:endParaRPr lang="en-US" sz="2400" dirty="0"/>
          </a:p>
          <a:p>
            <a:pPr marL="457200" lvl="2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93496-96E5-43D3-89BA-BC08C19A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49" y="1593945"/>
            <a:ext cx="6373114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2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U.S. Senate Race – N.C.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49299" y="1704512"/>
            <a:ext cx="10791671" cy="5060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Republican Ted Budd prevailed over Democrat Cheri Beasley (51% to 47%)</a:t>
            </a:r>
          </a:p>
          <a:p>
            <a:pPr lvl="1"/>
            <a:r>
              <a:rPr lang="en-US" sz="2800" dirty="0"/>
              <a:t>Democrats maintain control of U.S. Senate (50-49); Georgia runoff will not impact</a:t>
            </a:r>
          </a:p>
          <a:p>
            <a:pPr marL="457200" lvl="2" indent="0">
              <a:buNone/>
            </a:pPr>
            <a:endParaRPr lang="en-US" sz="24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2" indent="0">
              <a:buNone/>
            </a:pPr>
            <a:endParaRPr lang="en-US" sz="2400" dirty="0"/>
          </a:p>
          <a:p>
            <a:pPr lvl="2"/>
            <a:endParaRPr lang="en-US" sz="2400" dirty="0"/>
          </a:p>
          <a:p>
            <a:pPr marL="457200" lvl="2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116F2-EA1A-4226-9C1A-78CD30F0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096" y="3442675"/>
            <a:ext cx="1800476" cy="2791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6C891-BADF-47CB-93BF-A7DB2182D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88" y="3442675"/>
            <a:ext cx="2060595" cy="27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6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Congressional Races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49299" y="1275644"/>
            <a:ext cx="11081457" cy="54891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NC gained a congressional seat and the election yielded seven democrats and seven republicans for the NC delegation</a:t>
            </a:r>
          </a:p>
          <a:p>
            <a:pPr lvl="1"/>
            <a:r>
              <a:rPr lang="en-US" sz="2800" dirty="0"/>
              <a:t>Redistricting expected in 2023</a:t>
            </a:r>
          </a:p>
          <a:p>
            <a:pPr lvl="1"/>
            <a:r>
              <a:rPr lang="en-US" sz="2800" b="1" dirty="0"/>
              <a:t>U.S. HD 1 </a:t>
            </a:r>
            <a:r>
              <a:rPr lang="en-US" sz="2000" b="1" dirty="0"/>
              <a:t>(Northeast NC Counties)</a:t>
            </a:r>
          </a:p>
          <a:p>
            <a:pPr lvl="2"/>
            <a:r>
              <a:rPr lang="en-US" sz="1800" dirty="0"/>
              <a:t>With Congressman G.K. Butterfield retiring, NC Sen. </a:t>
            </a:r>
            <a:r>
              <a:rPr lang="en-US" sz="1800" b="1" dirty="0"/>
              <a:t>Don Davis (D) </a:t>
            </a:r>
            <a:r>
              <a:rPr lang="en-US" sz="1800" dirty="0"/>
              <a:t>will represent HD 1.</a:t>
            </a:r>
          </a:p>
          <a:p>
            <a:pPr lvl="1"/>
            <a:r>
              <a:rPr lang="en-US" sz="2800" b="1" dirty="0"/>
              <a:t>U.S. HD 13 </a:t>
            </a:r>
            <a:r>
              <a:rPr lang="en-US" sz="2000" b="1" dirty="0"/>
              <a:t>(Western Wake, Harnett, Johnston, Wayne) </a:t>
            </a:r>
          </a:p>
          <a:p>
            <a:pPr lvl="2"/>
            <a:r>
              <a:rPr lang="en-US" sz="1800" dirty="0"/>
              <a:t>Newly drawn HD 13 had packed primaries for both Republicans and Democrats.  NC Sen. </a:t>
            </a:r>
            <a:r>
              <a:rPr lang="en-US" sz="1800" b="1" dirty="0"/>
              <a:t>Wiley Nickel (D)</a:t>
            </a:r>
            <a:r>
              <a:rPr lang="en-US" sz="1800" dirty="0"/>
              <a:t> bested NCSU football player Bo Hines (R) in this toss up race.</a:t>
            </a:r>
            <a:endParaRPr lang="en-US" sz="2400" dirty="0"/>
          </a:p>
          <a:p>
            <a:pPr marL="0" lvl="1" indent="0">
              <a:buNone/>
            </a:pPr>
            <a:endParaRPr lang="en-US" sz="2800" dirty="0"/>
          </a:p>
          <a:p>
            <a:pPr marL="0" lvl="1" indent="0">
              <a:buNone/>
            </a:pPr>
            <a:endParaRPr lang="en-US" sz="2800" dirty="0"/>
          </a:p>
          <a:p>
            <a:pPr marL="457200" lvl="2" indent="0">
              <a:buNone/>
            </a:pPr>
            <a:endParaRPr lang="en-US" sz="2400" dirty="0"/>
          </a:p>
          <a:p>
            <a:pPr lvl="2"/>
            <a:endParaRPr lang="en-US" sz="2400" dirty="0"/>
          </a:p>
          <a:p>
            <a:pPr marL="457200" lvl="2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5A1DC-CBEB-4561-A343-FE13E7B3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44688" y="5125156"/>
            <a:ext cx="1301878" cy="1732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8A2C1-BCC4-47ED-AADD-A6491E52D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581" y="5062087"/>
            <a:ext cx="1286010" cy="17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NC Legislative Races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49299" y="1332089"/>
            <a:ext cx="10791671" cy="5432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In the House, Republicans fell one seat short of a supermajority with 71 R’s and 49 D’s.</a:t>
            </a:r>
            <a:endParaRPr lang="en-US" sz="2800" b="1" dirty="0"/>
          </a:p>
          <a:p>
            <a:pPr lvl="1"/>
            <a:r>
              <a:rPr lang="en-US" sz="2800" dirty="0"/>
              <a:t>The Senate Republicans added two seats resulting in 30 R’s and 20 D’s, giving that chamber a veto-proof supermajority.  Sens. Berger &amp; Rabon remain in leadership.</a:t>
            </a:r>
            <a:endParaRPr lang="en-US" sz="2400" dirty="0"/>
          </a:p>
          <a:p>
            <a:pPr lvl="1"/>
            <a:r>
              <a:rPr lang="en-US" sz="2800" dirty="0"/>
              <a:t>Speaker Moore already working to build alliances with select House Democrats.</a:t>
            </a:r>
          </a:p>
          <a:p>
            <a:pPr lvl="1"/>
            <a:endParaRPr lang="en-US" sz="2800" dirty="0"/>
          </a:p>
          <a:p>
            <a:pPr marL="457200" lvl="2" indent="0">
              <a:buNone/>
            </a:pPr>
            <a:endParaRPr lang="en-US" sz="2400" dirty="0"/>
          </a:p>
          <a:p>
            <a:pPr lvl="2"/>
            <a:endParaRPr lang="en-US" sz="2400" dirty="0"/>
          </a:p>
          <a:p>
            <a:pPr marL="457200" lvl="2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FB028-3AA6-46CB-87AF-05B94731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281" y="4549422"/>
            <a:ext cx="6615096" cy="23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N.C. Supreme Court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49300" y="1704512"/>
            <a:ext cx="5459590" cy="5060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Two of the seven seats were up in 2022</a:t>
            </a:r>
          </a:p>
          <a:p>
            <a:pPr lvl="1"/>
            <a:r>
              <a:rPr lang="en-US" sz="2800" dirty="0"/>
              <a:t>Both Republicans prevailed:</a:t>
            </a:r>
          </a:p>
          <a:p>
            <a:pPr lvl="2"/>
            <a:r>
              <a:rPr lang="en-US" sz="2800" dirty="0"/>
              <a:t>Richard Dietz (R)</a:t>
            </a:r>
          </a:p>
          <a:p>
            <a:pPr lvl="2"/>
            <a:r>
              <a:rPr lang="en-US" sz="2800" dirty="0"/>
              <a:t>Trey Allen (R)</a:t>
            </a:r>
          </a:p>
          <a:p>
            <a:pPr lvl="1"/>
            <a:r>
              <a:rPr lang="en-US" sz="2800" dirty="0"/>
              <a:t>Court shifts to a 5-2 Republican majority</a:t>
            </a:r>
          </a:p>
          <a:p>
            <a:pPr lvl="2"/>
            <a:r>
              <a:rPr lang="en-US" sz="2400" dirty="0"/>
              <a:t>Due to staggered terms, Republicans will have a majority on the Court until at least 2028</a:t>
            </a:r>
          </a:p>
          <a:p>
            <a:pPr marL="457200" lvl="2" indent="0">
              <a:buNone/>
            </a:pPr>
            <a:endParaRPr lang="en-US" sz="2400" dirty="0"/>
          </a:p>
          <a:p>
            <a:pPr lvl="2"/>
            <a:endParaRPr lang="en-US" sz="20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2" indent="0">
              <a:buNone/>
            </a:pPr>
            <a:endParaRPr lang="en-US" sz="2400" dirty="0"/>
          </a:p>
          <a:p>
            <a:pPr lvl="2"/>
            <a:endParaRPr lang="en-US" sz="2400" dirty="0"/>
          </a:p>
          <a:p>
            <a:pPr marL="457200" lvl="2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70" y="2235747"/>
            <a:ext cx="4930730" cy="29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2023 Legislative Session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99302" y="1536700"/>
            <a:ext cx="10522698" cy="48515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sz="2000" dirty="0"/>
          </a:p>
          <a:p>
            <a:pPr lvl="2"/>
            <a:endParaRPr lang="en-US" sz="24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55" y="1905000"/>
            <a:ext cx="7481888" cy="38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C555B"/>
                </a:solidFill>
              </a:rPr>
              <a:t>Budget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99302" y="1270000"/>
            <a:ext cx="5061414" cy="55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Arial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UnicodeMS" charset="0"/>
              <a:buChar char="￮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320040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08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2A28"/>
              </a:buClr>
              <a:buFont typeface="Arial" charset="0"/>
              <a:buChar char="•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28584" algn="l" defTabSz="9143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Legislature to work on two-year budget.</a:t>
            </a:r>
          </a:p>
          <a:p>
            <a:pPr lvl="1"/>
            <a:r>
              <a:rPr lang="en-US" sz="2800" dirty="0"/>
              <a:t>Other policy items may be included to garner House Democratic support</a:t>
            </a:r>
          </a:p>
          <a:p>
            <a:pPr lvl="2"/>
            <a:r>
              <a:rPr lang="en-US" sz="2400" dirty="0"/>
              <a:t>Medicaid Expansion? </a:t>
            </a:r>
          </a:p>
          <a:p>
            <a:pPr lvl="1"/>
            <a:endParaRPr lang="en-US" sz="2800" dirty="0"/>
          </a:p>
          <a:p>
            <a:pPr marL="457200" lvl="2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800" dirty="0"/>
          </a:p>
          <a:p>
            <a:pPr marL="0" lvl="1" indent="0">
              <a:buNone/>
            </a:pPr>
            <a:endParaRPr lang="en-US" sz="2800" dirty="0"/>
          </a:p>
          <a:p>
            <a:pPr marL="0" lvl="1" indent="0">
              <a:buNone/>
            </a:pPr>
            <a:endParaRPr lang="en-US" sz="2400" dirty="0"/>
          </a:p>
          <a:p>
            <a:pPr marL="914400" lvl="3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34" y="2051050"/>
            <a:ext cx="5647778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484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Custom 1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0033CC"/>
      </a:accent1>
      <a:accent2>
        <a:srgbClr val="DE7E18"/>
      </a:accent2>
      <a:accent3>
        <a:srgbClr val="FF0000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13407</TotalTime>
  <Words>579</Words>
  <Application>Microsoft Office PowerPoint</Application>
  <PresentationFormat>Widescreen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.AppleSystemUIFont</vt:lpstr>
      <vt:lpstr>Arial</vt:lpstr>
      <vt:lpstr>ArialUnicodeMS</vt:lpstr>
      <vt:lpstr>Calibri</vt:lpstr>
      <vt:lpstr>Century Gothic</vt:lpstr>
      <vt:lpstr>Wingdings 3</vt:lpstr>
      <vt:lpstr>Wisp</vt:lpstr>
      <vt:lpstr>North Carolina  Vacation Rental Managers Association</vt:lpstr>
      <vt:lpstr>PowerPoint Presentation</vt:lpstr>
      <vt:lpstr>General Election Recap </vt:lpstr>
      <vt:lpstr>U.S. Senate Race – N.C. </vt:lpstr>
      <vt:lpstr>Congressional Races </vt:lpstr>
      <vt:lpstr>NC Legislative Races </vt:lpstr>
      <vt:lpstr>N.C. Supreme Court </vt:lpstr>
      <vt:lpstr>2023 Legislative Session</vt:lpstr>
      <vt:lpstr>Budget</vt:lpstr>
      <vt:lpstr>Tax Policy</vt:lpstr>
      <vt:lpstr>School Calendar</vt:lpstr>
      <vt:lpstr>Gaming/Sports/Ticketing Regulatory Issues</vt:lpstr>
      <vt:lpstr>Weaponization of Tourism</vt:lpstr>
      <vt:lpstr>Occupancy Taxes</vt:lpstr>
      <vt:lpstr> Kara G. Weishaar 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Kara Weishaar</cp:lastModifiedBy>
  <cp:revision>323</cp:revision>
  <cp:lastPrinted>2021-08-25T18:00:46Z</cp:lastPrinted>
  <dcterms:modified xsi:type="dcterms:W3CDTF">2022-11-28T18:45:30Z</dcterms:modified>
</cp:coreProperties>
</file>