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9" r:id="rId4"/>
    <p:sldMasterId id="2147483704" r:id="rId5"/>
    <p:sldMasterId id="2147483724" r:id="rId6"/>
  </p:sldMasterIdLst>
  <p:notesMasterIdLst>
    <p:notesMasterId r:id="rId26"/>
  </p:notesMasterIdLst>
  <p:sldIdLst>
    <p:sldId id="12107" r:id="rId7"/>
    <p:sldId id="12081" r:id="rId8"/>
    <p:sldId id="12104" r:id="rId9"/>
    <p:sldId id="12103" r:id="rId10"/>
    <p:sldId id="12114" r:id="rId11"/>
    <p:sldId id="12102" r:id="rId12"/>
    <p:sldId id="12116" r:id="rId13"/>
    <p:sldId id="12110" r:id="rId14"/>
    <p:sldId id="12021" r:id="rId15"/>
    <p:sldId id="12022" r:id="rId16"/>
    <p:sldId id="12020" r:id="rId17"/>
    <p:sldId id="12018" r:id="rId18"/>
    <p:sldId id="12019" r:id="rId19"/>
    <p:sldId id="12080" r:id="rId20"/>
    <p:sldId id="12038" r:id="rId21"/>
    <p:sldId id="12027" r:id="rId22"/>
    <p:sldId id="12091" r:id="rId23"/>
    <p:sldId id="436" r:id="rId24"/>
    <p:sldId id="121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5DF64-3BED-4574-82C2-6A2289881D2D}" v="10" dt="2022-12-02T03:06:45.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79" autoAdjust="0"/>
  </p:normalViewPr>
  <p:slideViewPr>
    <p:cSldViewPr snapToGrid="0">
      <p:cViewPr varScale="1">
        <p:scale>
          <a:sx n="57" d="100"/>
          <a:sy n="57" d="100"/>
        </p:scale>
        <p:origin x="10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ttell, Wit" userId="ac4dc22a-e9a0-4ee4-8cb6-cb45c13723df" providerId="ADAL" clId="{3D35DF64-3BED-4574-82C2-6A2289881D2D}"/>
    <pc:docChg chg="custSel addSld modSld sldOrd">
      <pc:chgData name="Tuttell, Wit" userId="ac4dc22a-e9a0-4ee4-8cb6-cb45c13723df" providerId="ADAL" clId="{3D35DF64-3BED-4574-82C2-6A2289881D2D}" dt="2022-12-02T03:07:11.716" v="142" actId="14100"/>
      <pc:docMkLst>
        <pc:docMk/>
      </pc:docMkLst>
      <pc:sldChg chg="modSp mod ord">
        <pc:chgData name="Tuttell, Wit" userId="ac4dc22a-e9a0-4ee4-8cb6-cb45c13723df" providerId="ADAL" clId="{3D35DF64-3BED-4574-82C2-6A2289881D2D}" dt="2022-12-02T03:07:11.716" v="142" actId="14100"/>
        <pc:sldMkLst>
          <pc:docMk/>
          <pc:sldMk cId="1427353366" sldId="436"/>
        </pc:sldMkLst>
        <pc:spChg chg="mod">
          <ac:chgData name="Tuttell, Wit" userId="ac4dc22a-e9a0-4ee4-8cb6-cb45c13723df" providerId="ADAL" clId="{3D35DF64-3BED-4574-82C2-6A2289881D2D}" dt="2022-12-02T03:07:11.716" v="142" actId="14100"/>
          <ac:spMkLst>
            <pc:docMk/>
            <pc:sldMk cId="1427353366" sldId="436"/>
            <ac:spMk id="3" creationId="{00000000-0000-0000-0000-000000000000}"/>
          </ac:spMkLst>
        </pc:spChg>
      </pc:sldChg>
      <pc:sldChg chg="modSp mod">
        <pc:chgData name="Tuttell, Wit" userId="ac4dc22a-e9a0-4ee4-8cb6-cb45c13723df" providerId="ADAL" clId="{3D35DF64-3BED-4574-82C2-6A2289881D2D}" dt="2022-12-02T03:00:16.252" v="109" actId="20577"/>
        <pc:sldMkLst>
          <pc:docMk/>
          <pc:sldMk cId="1673156595" sldId="12018"/>
        </pc:sldMkLst>
        <pc:spChg chg="mod">
          <ac:chgData name="Tuttell, Wit" userId="ac4dc22a-e9a0-4ee4-8cb6-cb45c13723df" providerId="ADAL" clId="{3D35DF64-3BED-4574-82C2-6A2289881D2D}" dt="2022-12-02T03:00:16.252" v="109" actId="20577"/>
          <ac:spMkLst>
            <pc:docMk/>
            <pc:sldMk cId="1673156595" sldId="12018"/>
            <ac:spMk id="2" creationId="{04247319-63F4-E030-33C4-2A50C48D6202}"/>
          </ac:spMkLst>
        </pc:spChg>
      </pc:sldChg>
      <pc:sldChg chg="add">
        <pc:chgData name="Tuttell, Wit" userId="ac4dc22a-e9a0-4ee4-8cb6-cb45c13723df" providerId="ADAL" clId="{3D35DF64-3BED-4574-82C2-6A2289881D2D}" dt="2022-12-02T02:56:36.080" v="1"/>
        <pc:sldMkLst>
          <pc:docMk/>
          <pc:sldMk cId="22591824" sldId="12081"/>
        </pc:sldMkLst>
      </pc:sldChg>
      <pc:sldChg chg="add">
        <pc:chgData name="Tuttell, Wit" userId="ac4dc22a-e9a0-4ee4-8cb6-cb45c13723df" providerId="ADAL" clId="{3D35DF64-3BED-4574-82C2-6A2289881D2D}" dt="2022-12-02T02:58:18.401" v="82"/>
        <pc:sldMkLst>
          <pc:docMk/>
          <pc:sldMk cId="3216926264" sldId="12103"/>
        </pc:sldMkLst>
      </pc:sldChg>
      <pc:sldChg chg="add">
        <pc:chgData name="Tuttell, Wit" userId="ac4dc22a-e9a0-4ee4-8cb6-cb45c13723df" providerId="ADAL" clId="{3D35DF64-3BED-4574-82C2-6A2289881D2D}" dt="2022-12-02T02:58:18.401" v="82"/>
        <pc:sldMkLst>
          <pc:docMk/>
          <pc:sldMk cId="530548021" sldId="12104"/>
        </pc:sldMkLst>
      </pc:sldChg>
      <pc:sldChg chg="modSp add mod">
        <pc:chgData name="Tuttell, Wit" userId="ac4dc22a-e9a0-4ee4-8cb6-cb45c13723df" providerId="ADAL" clId="{3D35DF64-3BED-4574-82C2-6A2289881D2D}" dt="2022-12-02T02:57:39.268" v="81" actId="20577"/>
        <pc:sldMkLst>
          <pc:docMk/>
          <pc:sldMk cId="3413867393" sldId="12107"/>
        </pc:sldMkLst>
        <pc:spChg chg="mod">
          <ac:chgData name="Tuttell, Wit" userId="ac4dc22a-e9a0-4ee4-8cb6-cb45c13723df" providerId="ADAL" clId="{3D35DF64-3BED-4574-82C2-6A2289881D2D}" dt="2022-12-02T02:57:39.268" v="81" actId="20577"/>
          <ac:spMkLst>
            <pc:docMk/>
            <pc:sldMk cId="3413867393" sldId="12107"/>
            <ac:spMk id="2" creationId="{894B232C-3250-41B6-9145-245ED9E31335}"/>
          </ac:spMkLst>
        </pc:spChg>
      </pc:sldChg>
      <pc:sldChg chg="modSp add mod">
        <pc:chgData name="Tuttell, Wit" userId="ac4dc22a-e9a0-4ee4-8cb6-cb45c13723df" providerId="ADAL" clId="{3D35DF64-3BED-4574-82C2-6A2289881D2D}" dt="2022-12-02T02:59:20.734" v="100" actId="20577"/>
        <pc:sldMkLst>
          <pc:docMk/>
          <pc:sldMk cId="2147841315" sldId="12110"/>
        </pc:sldMkLst>
        <pc:spChg chg="mod">
          <ac:chgData name="Tuttell, Wit" userId="ac4dc22a-e9a0-4ee4-8cb6-cb45c13723df" providerId="ADAL" clId="{3D35DF64-3BED-4574-82C2-6A2289881D2D}" dt="2022-12-02T02:59:20.734" v="100" actId="20577"/>
          <ac:spMkLst>
            <pc:docMk/>
            <pc:sldMk cId="2147841315" sldId="12110"/>
            <ac:spMk id="3" creationId="{00000000-0000-0000-0000-000000000000}"/>
          </ac:spMkLst>
        </pc:spChg>
      </pc:sldChg>
      <pc:sldChg chg="add">
        <pc:chgData name="Tuttell, Wit" userId="ac4dc22a-e9a0-4ee4-8cb6-cb45c13723df" providerId="ADAL" clId="{3D35DF64-3BED-4574-82C2-6A2289881D2D}" dt="2022-12-02T02:58:41.750" v="83"/>
        <pc:sldMkLst>
          <pc:docMk/>
          <pc:sldMk cId="4239312407" sldId="121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Lodging Expenditures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#,##0.0</c:formatCode>
                <c:ptCount val="6"/>
                <c:pt idx="0">
                  <c:v>4536.3134118634462</c:v>
                </c:pt>
                <c:pt idx="1">
                  <c:v>4758.7217183181656</c:v>
                </c:pt>
                <c:pt idx="2">
                  <c:v>5132.598747</c:v>
                </c:pt>
                <c:pt idx="3">
                  <c:v>5610.6311450000003</c:v>
                </c:pt>
                <c:pt idx="4">
                  <c:v>4261.0747620160755</c:v>
                </c:pt>
                <c:pt idx="5">
                  <c:v>6371.8957540901974</c:v>
                </c:pt>
              </c:numCache>
            </c:numRef>
          </c:val>
          <c:extLst>
            <c:ext xmlns:c16="http://schemas.microsoft.com/office/drawing/2014/chart" uri="{C3380CC4-5D6E-409C-BE32-E72D297353CC}">
              <c16:uniqueId val="{00000000-57B6-4F37-B4D9-8E30C2ABDCB2}"/>
            </c:ext>
          </c:extLst>
        </c:ser>
        <c:dLbls>
          <c:showLegendKey val="0"/>
          <c:showVal val="0"/>
          <c:showCatName val="0"/>
          <c:showSerName val="0"/>
          <c:showPercent val="0"/>
          <c:showBubbleSize val="0"/>
        </c:dLbls>
        <c:gapWidth val="219"/>
        <c:overlap val="-27"/>
        <c:axId val="1747523200"/>
        <c:axId val="1747523616"/>
      </c:barChart>
      <c:catAx>
        <c:axId val="174752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47523616"/>
        <c:crosses val="autoZero"/>
        <c:auto val="1"/>
        <c:lblAlgn val="ctr"/>
        <c:lblOffset val="100"/>
        <c:noMultiLvlLbl val="0"/>
      </c:catAx>
      <c:valAx>
        <c:axId val="174752361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 Billions</a:t>
                </a:r>
              </a:p>
            </c:rich>
          </c:tx>
          <c:layout>
            <c:manualLayout>
              <c:xMode val="edge"/>
              <c:yMode val="edge"/>
              <c:x val="3.6744934985575924E-3"/>
              <c:y val="0.3955365397256817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4752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Proportion of Total Revenues </a:t>
            </a:r>
          </a:p>
          <a:p>
            <a:pPr>
              <a:defRPr/>
            </a:pPr>
            <a:r>
              <a:rPr lang="en-US" sz="1200" dirty="0">
                <a:solidFill>
                  <a:schemeClr val="tx1"/>
                </a:solidFill>
              </a:rPr>
              <a:t>(weighted based on aggregate</a:t>
            </a:r>
            <a:r>
              <a:rPr lang="en-US" sz="1200" baseline="0" dirty="0">
                <a:solidFill>
                  <a:schemeClr val="tx1"/>
                </a:solidFill>
              </a:rPr>
              <a:t> of revenues for three categories)</a:t>
            </a:r>
            <a:endParaRPr lang="en-US" sz="12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Hotel/motel % of revenues</c:v>
                </c:pt>
              </c:strCache>
            </c:strRef>
          </c:tx>
          <c:spPr>
            <a:solidFill>
              <a:schemeClr val="accent1"/>
            </a:solidFill>
            <a:ln>
              <a:noFill/>
            </a:ln>
            <a:effectLst/>
          </c:spPr>
          <c:invertIfNegative val="0"/>
          <c:cat>
            <c:strRef>
              <c:f>Sheet1!$B$1:$G$1</c:f>
              <c:strCache>
                <c:ptCount val="6"/>
                <c:pt idx="0">
                  <c:v>2016</c:v>
                </c:pt>
                <c:pt idx="1">
                  <c:v>2017</c:v>
                </c:pt>
                <c:pt idx="2">
                  <c:v>2018</c:v>
                </c:pt>
                <c:pt idx="3">
                  <c:v>2019</c:v>
                </c:pt>
                <c:pt idx="4">
                  <c:v>2020</c:v>
                </c:pt>
                <c:pt idx="5">
                  <c:v>2021</c:v>
                </c:pt>
              </c:strCache>
            </c:strRef>
          </c:cat>
          <c:val>
            <c:numRef>
              <c:f>Sheet1!$B$2:$G$2</c:f>
              <c:numCache>
                <c:formatCode>0%</c:formatCode>
                <c:ptCount val="6"/>
                <c:pt idx="0">
                  <c:v>0.94</c:v>
                </c:pt>
                <c:pt idx="1">
                  <c:v>0.9</c:v>
                </c:pt>
                <c:pt idx="2">
                  <c:v>0.84</c:v>
                </c:pt>
                <c:pt idx="3">
                  <c:v>0.68</c:v>
                </c:pt>
                <c:pt idx="4">
                  <c:v>0.51</c:v>
                </c:pt>
                <c:pt idx="5">
                  <c:v>0.55200000000000005</c:v>
                </c:pt>
              </c:numCache>
            </c:numRef>
          </c:val>
          <c:extLst>
            <c:ext xmlns:c16="http://schemas.microsoft.com/office/drawing/2014/chart" uri="{C3380CC4-5D6E-409C-BE32-E72D297353CC}">
              <c16:uniqueId val="{00000000-8294-4EB7-B539-8575457F6DB8}"/>
            </c:ext>
          </c:extLst>
        </c:ser>
        <c:ser>
          <c:idx val="1"/>
          <c:order val="1"/>
          <c:tx>
            <c:strRef>
              <c:f>Sheet1!$A$3</c:f>
              <c:strCache>
                <c:ptCount val="1"/>
                <c:pt idx="0">
                  <c:v>Shared Economy Rental % of revenues</c:v>
                </c:pt>
              </c:strCache>
            </c:strRef>
          </c:tx>
          <c:spPr>
            <a:solidFill>
              <a:schemeClr val="accent2"/>
            </a:solidFill>
            <a:ln>
              <a:noFill/>
            </a:ln>
            <a:effectLst/>
          </c:spPr>
          <c:invertIfNegative val="0"/>
          <c:cat>
            <c:strRef>
              <c:f>Sheet1!$B$1:$G$1</c:f>
              <c:strCache>
                <c:ptCount val="6"/>
                <c:pt idx="0">
                  <c:v>2016</c:v>
                </c:pt>
                <c:pt idx="1">
                  <c:v>2017</c:v>
                </c:pt>
                <c:pt idx="2">
                  <c:v>2018</c:v>
                </c:pt>
                <c:pt idx="3">
                  <c:v>2019</c:v>
                </c:pt>
                <c:pt idx="4">
                  <c:v>2020</c:v>
                </c:pt>
                <c:pt idx="5">
                  <c:v>2021</c:v>
                </c:pt>
              </c:strCache>
            </c:strRef>
          </c:cat>
          <c:val>
            <c:numRef>
              <c:f>Sheet1!$B$3:$G$3</c:f>
              <c:numCache>
                <c:formatCode>0%</c:formatCode>
                <c:ptCount val="6"/>
                <c:pt idx="0">
                  <c:v>0.03</c:v>
                </c:pt>
                <c:pt idx="1">
                  <c:v>7.0000000000000007E-2</c:v>
                </c:pt>
                <c:pt idx="2">
                  <c:v>0.12</c:v>
                </c:pt>
                <c:pt idx="3">
                  <c:v>0.24</c:v>
                </c:pt>
                <c:pt idx="4">
                  <c:v>0.36</c:v>
                </c:pt>
                <c:pt idx="5">
                  <c:v>0.33</c:v>
                </c:pt>
              </c:numCache>
            </c:numRef>
          </c:val>
          <c:extLst>
            <c:ext xmlns:c16="http://schemas.microsoft.com/office/drawing/2014/chart" uri="{C3380CC4-5D6E-409C-BE32-E72D297353CC}">
              <c16:uniqueId val="{00000001-8294-4EB7-B539-8575457F6DB8}"/>
            </c:ext>
          </c:extLst>
        </c:ser>
        <c:ser>
          <c:idx val="2"/>
          <c:order val="2"/>
          <c:tx>
            <c:strRef>
              <c:f>Sheet1!$A$4</c:f>
              <c:strCache>
                <c:ptCount val="1"/>
                <c:pt idx="0">
                  <c:v>Traditional Rental % of revenues</c:v>
                </c:pt>
              </c:strCache>
            </c:strRef>
          </c:tx>
          <c:spPr>
            <a:solidFill>
              <a:schemeClr val="accent3"/>
            </a:solidFill>
            <a:ln>
              <a:noFill/>
            </a:ln>
            <a:effectLst/>
          </c:spPr>
          <c:invertIfNegative val="0"/>
          <c:cat>
            <c:strRef>
              <c:f>Sheet1!$B$1:$G$1</c:f>
              <c:strCache>
                <c:ptCount val="6"/>
                <c:pt idx="0">
                  <c:v>2016</c:v>
                </c:pt>
                <c:pt idx="1">
                  <c:v>2017</c:v>
                </c:pt>
                <c:pt idx="2">
                  <c:v>2018</c:v>
                </c:pt>
                <c:pt idx="3">
                  <c:v>2019</c:v>
                </c:pt>
                <c:pt idx="4">
                  <c:v>2020</c:v>
                </c:pt>
                <c:pt idx="5">
                  <c:v>2021</c:v>
                </c:pt>
              </c:strCache>
            </c:strRef>
          </c:cat>
          <c:val>
            <c:numRef>
              <c:f>Sheet1!$B$4:$G$4</c:f>
              <c:numCache>
                <c:formatCode>0%</c:formatCode>
                <c:ptCount val="6"/>
                <c:pt idx="0">
                  <c:v>0.03</c:v>
                </c:pt>
                <c:pt idx="1">
                  <c:v>0.04</c:v>
                </c:pt>
                <c:pt idx="2">
                  <c:v>0.04</c:v>
                </c:pt>
                <c:pt idx="3">
                  <c:v>0.08</c:v>
                </c:pt>
                <c:pt idx="4">
                  <c:v>0.13</c:v>
                </c:pt>
                <c:pt idx="5">
                  <c:v>0.12</c:v>
                </c:pt>
              </c:numCache>
            </c:numRef>
          </c:val>
          <c:extLst>
            <c:ext xmlns:c16="http://schemas.microsoft.com/office/drawing/2014/chart" uri="{C3380CC4-5D6E-409C-BE32-E72D297353CC}">
              <c16:uniqueId val="{0000000A-8294-4EB7-B539-8575457F6DB8}"/>
            </c:ext>
          </c:extLst>
        </c:ser>
        <c:dLbls>
          <c:showLegendKey val="0"/>
          <c:showVal val="0"/>
          <c:showCatName val="0"/>
          <c:showSerName val="0"/>
          <c:showPercent val="0"/>
          <c:showBubbleSize val="0"/>
        </c:dLbls>
        <c:gapWidth val="219"/>
        <c:overlap val="-27"/>
        <c:axId val="1702468160"/>
        <c:axId val="1702470240"/>
      </c:barChart>
      <c:catAx>
        <c:axId val="170246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02470240"/>
        <c:crosses val="autoZero"/>
        <c:auto val="1"/>
        <c:lblAlgn val="ctr"/>
        <c:lblOffset val="100"/>
        <c:noMultiLvlLbl val="0"/>
      </c:catAx>
      <c:valAx>
        <c:axId val="17024702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02468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STR</c:v>
                </c:pt>
              </c:strCache>
            </c:strRef>
          </c:tx>
          <c:spPr>
            <a:solidFill>
              <a:schemeClr val="bg2">
                <a:lumMod val="50000"/>
              </a:schemeClr>
            </a:solidFill>
            <a:ln>
              <a:noFill/>
            </a:ln>
            <a:effectLst/>
          </c:spPr>
          <c:invertIfNegative val="0"/>
          <c:cat>
            <c:strRef>
              <c:f>Sheet1!$B$1:$W$1</c:f>
              <c:strCache>
                <c:ptCount val="22"/>
                <c:pt idx="0">
                  <c:v>Jan 2021</c:v>
                </c:pt>
                <c:pt idx="1">
                  <c:v>Feb 2021</c:v>
                </c:pt>
                <c:pt idx="2">
                  <c:v>Mar 2021</c:v>
                </c:pt>
                <c:pt idx="3">
                  <c:v>Apr 2021</c:v>
                </c:pt>
                <c:pt idx="4">
                  <c:v>May 2021</c:v>
                </c:pt>
                <c:pt idx="5">
                  <c:v>Jun 2021</c:v>
                </c:pt>
                <c:pt idx="6">
                  <c:v>Jul 2021</c:v>
                </c:pt>
                <c:pt idx="7">
                  <c:v>Aug 2021</c:v>
                </c:pt>
                <c:pt idx="8">
                  <c:v>Sep 2021</c:v>
                </c:pt>
                <c:pt idx="9">
                  <c:v>Oct 2021</c:v>
                </c:pt>
                <c:pt idx="10">
                  <c:v>Nov 2021</c:v>
                </c:pt>
                <c:pt idx="11">
                  <c:v>Dec 2021</c:v>
                </c:pt>
                <c:pt idx="12">
                  <c:v>Jan-22</c:v>
                </c:pt>
                <c:pt idx="13">
                  <c:v>Feb-22</c:v>
                </c:pt>
                <c:pt idx="14">
                  <c:v>Mar-22</c:v>
                </c:pt>
                <c:pt idx="15">
                  <c:v>Apr-22</c:v>
                </c:pt>
                <c:pt idx="16">
                  <c:v>May-22</c:v>
                </c:pt>
                <c:pt idx="17">
                  <c:v>Jun-22</c:v>
                </c:pt>
                <c:pt idx="18">
                  <c:v>Jul 2022</c:v>
                </c:pt>
                <c:pt idx="19">
                  <c:v>Aug 2022</c:v>
                </c:pt>
                <c:pt idx="20">
                  <c:v>Sep 2022</c:v>
                </c:pt>
                <c:pt idx="21">
                  <c:v>Oct 2022</c:v>
                </c:pt>
              </c:strCache>
            </c:strRef>
          </c:cat>
          <c:val>
            <c:numRef>
              <c:f>Sheet1!$B$2:$W$2</c:f>
              <c:numCache>
                <c:formatCode>#,##0.0%</c:formatCode>
                <c:ptCount val="22"/>
                <c:pt idx="0">
                  <c:v>-0.24701723205316437</c:v>
                </c:pt>
                <c:pt idx="1">
                  <c:v>-0.23417764266307645</c:v>
                </c:pt>
                <c:pt idx="2">
                  <c:v>-0.16971013807437998</c:v>
                </c:pt>
                <c:pt idx="3">
                  <c:v>-0.10491834677358829</c:v>
                </c:pt>
                <c:pt idx="4">
                  <c:v>-8.3205609462840613E-2</c:v>
                </c:pt>
                <c:pt idx="5">
                  <c:v>-2.8368531584179131E-2</c:v>
                </c:pt>
                <c:pt idx="6" formatCode="0.0%">
                  <c:v>-6.786087289306169E-3</c:v>
                </c:pt>
                <c:pt idx="7" formatCode="0.0%">
                  <c:v>-5.2648499504515882E-2</c:v>
                </c:pt>
                <c:pt idx="8" formatCode="0.0%">
                  <c:v>-4.7489774255541767E-2</c:v>
                </c:pt>
                <c:pt idx="9" formatCode="0.0%">
                  <c:v>-2.7588032505388493E-2</c:v>
                </c:pt>
                <c:pt idx="10" formatCode="0.0%">
                  <c:v>-2.2751058814323582E-2</c:v>
                </c:pt>
                <c:pt idx="11" formatCode="0.0%">
                  <c:v>4.0995487520545493E-2</c:v>
                </c:pt>
                <c:pt idx="12" formatCode="0.0%">
                  <c:v>-8.9268217293872187E-2</c:v>
                </c:pt>
                <c:pt idx="13" formatCode="0.0%">
                  <c:v>-3.9152001426938615E-2</c:v>
                </c:pt>
                <c:pt idx="14" formatCode="0.0%">
                  <c:v>-2.1397718849684368E-2</c:v>
                </c:pt>
                <c:pt idx="15" formatCode="0.0%">
                  <c:v>1.7605022818712967E-2</c:v>
                </c:pt>
                <c:pt idx="16" formatCode="0.0%">
                  <c:v>-2.7220312494975578E-2</c:v>
                </c:pt>
                <c:pt idx="17" formatCode="0.0%">
                  <c:v>2.0253541213339395E-2</c:v>
                </c:pt>
                <c:pt idx="18" formatCode="0.0%">
                  <c:v>2.9295616170423888E-3</c:v>
                </c:pt>
                <c:pt idx="19" formatCode="0.0%">
                  <c:v>4.2688737130255087E-3</c:v>
                </c:pt>
                <c:pt idx="20" formatCode="0.0%">
                  <c:v>2.3311816353620621E-2</c:v>
                </c:pt>
                <c:pt idx="21" formatCode="0.0%">
                  <c:v>3.3000000000000002E-2</c:v>
                </c:pt>
              </c:numCache>
            </c:numRef>
          </c:val>
          <c:extLst>
            <c:ext xmlns:c16="http://schemas.microsoft.com/office/drawing/2014/chart" uri="{C3380CC4-5D6E-409C-BE32-E72D297353CC}">
              <c16:uniqueId val="{00000000-6428-4621-949E-FD195FE63337}"/>
            </c:ext>
          </c:extLst>
        </c:ser>
        <c:ser>
          <c:idx val="1"/>
          <c:order val="1"/>
          <c:tx>
            <c:strRef>
              <c:f>Sheet1!$A$3</c:f>
              <c:strCache>
                <c:ptCount val="1"/>
                <c:pt idx="0">
                  <c:v>Vacation Rentals</c:v>
                </c:pt>
              </c:strCache>
            </c:strRef>
          </c:tx>
          <c:spPr>
            <a:solidFill>
              <a:schemeClr val="accent2"/>
            </a:solidFill>
            <a:ln>
              <a:noFill/>
            </a:ln>
            <a:effectLst/>
          </c:spPr>
          <c:invertIfNegative val="0"/>
          <c:cat>
            <c:strRef>
              <c:f>Sheet1!$B$1:$W$1</c:f>
              <c:strCache>
                <c:ptCount val="22"/>
                <c:pt idx="0">
                  <c:v>Jan 2021</c:v>
                </c:pt>
                <c:pt idx="1">
                  <c:v>Feb 2021</c:v>
                </c:pt>
                <c:pt idx="2">
                  <c:v>Mar 2021</c:v>
                </c:pt>
                <c:pt idx="3">
                  <c:v>Apr 2021</c:v>
                </c:pt>
                <c:pt idx="4">
                  <c:v>May 2021</c:v>
                </c:pt>
                <c:pt idx="5">
                  <c:v>Jun 2021</c:v>
                </c:pt>
                <c:pt idx="6">
                  <c:v>Jul 2021</c:v>
                </c:pt>
                <c:pt idx="7">
                  <c:v>Aug 2021</c:v>
                </c:pt>
                <c:pt idx="8">
                  <c:v>Sep 2021</c:v>
                </c:pt>
                <c:pt idx="9">
                  <c:v>Oct 2021</c:v>
                </c:pt>
                <c:pt idx="10">
                  <c:v>Nov 2021</c:v>
                </c:pt>
                <c:pt idx="11">
                  <c:v>Dec 2021</c:v>
                </c:pt>
                <c:pt idx="12">
                  <c:v>Jan-22</c:v>
                </c:pt>
                <c:pt idx="13">
                  <c:v>Feb-22</c:v>
                </c:pt>
                <c:pt idx="14">
                  <c:v>Mar-22</c:v>
                </c:pt>
                <c:pt idx="15">
                  <c:v>Apr-22</c:v>
                </c:pt>
                <c:pt idx="16">
                  <c:v>May-22</c:v>
                </c:pt>
                <c:pt idx="17">
                  <c:v>Jun-22</c:v>
                </c:pt>
                <c:pt idx="18">
                  <c:v>Jul 2022</c:v>
                </c:pt>
                <c:pt idx="19">
                  <c:v>Aug 2022</c:v>
                </c:pt>
                <c:pt idx="20">
                  <c:v>Sep 2022</c:v>
                </c:pt>
                <c:pt idx="21">
                  <c:v>Oct 2022</c:v>
                </c:pt>
              </c:strCache>
            </c:strRef>
          </c:cat>
          <c:val>
            <c:numRef>
              <c:f>Sheet1!$B$3:$W$3</c:f>
              <c:numCache>
                <c:formatCode>0.0%</c:formatCode>
                <c:ptCount val="22"/>
                <c:pt idx="0">
                  <c:v>0.74318670463129755</c:v>
                </c:pt>
                <c:pt idx="1">
                  <c:v>0.69681055085120824</c:v>
                </c:pt>
                <c:pt idx="2">
                  <c:v>0.96320359463233951</c:v>
                </c:pt>
                <c:pt idx="3">
                  <c:v>0.72887641317504059</c:v>
                </c:pt>
                <c:pt idx="4">
                  <c:v>0.68068997355940741</c:v>
                </c:pt>
                <c:pt idx="5">
                  <c:v>0.36102742841189001</c:v>
                </c:pt>
                <c:pt idx="6">
                  <c:v>0.18464863581449592</c:v>
                </c:pt>
                <c:pt idx="7">
                  <c:v>0.20113077410323985</c:v>
                </c:pt>
                <c:pt idx="8">
                  <c:v>0.56798743356953052</c:v>
                </c:pt>
                <c:pt idx="9">
                  <c:v>0.69326151136893355</c:v>
                </c:pt>
                <c:pt idx="10">
                  <c:v>0.71298576543533321</c:v>
                </c:pt>
                <c:pt idx="11">
                  <c:v>0.8672809386560153</c:v>
                </c:pt>
                <c:pt idx="12">
                  <c:v>0.73592067549771478</c:v>
                </c:pt>
                <c:pt idx="13">
                  <c:v>0.79744361490051985</c:v>
                </c:pt>
                <c:pt idx="14">
                  <c:v>0.78417045628736393</c:v>
                </c:pt>
                <c:pt idx="15">
                  <c:v>0.76183680826774014</c:v>
                </c:pt>
                <c:pt idx="16">
                  <c:v>0.47618654484745077</c:v>
                </c:pt>
                <c:pt idx="17">
                  <c:v>0.35024105036413994</c:v>
                </c:pt>
                <c:pt idx="18">
                  <c:v>0.25948035497186289</c:v>
                </c:pt>
                <c:pt idx="19">
                  <c:v>0.17732506856125607</c:v>
                </c:pt>
                <c:pt idx="20">
                  <c:v>0.48493473782294405</c:v>
                </c:pt>
                <c:pt idx="21">
                  <c:v>0.71099999999999997</c:v>
                </c:pt>
              </c:numCache>
            </c:numRef>
          </c:val>
          <c:extLst>
            <c:ext xmlns:c16="http://schemas.microsoft.com/office/drawing/2014/chart" uri="{C3380CC4-5D6E-409C-BE32-E72D297353CC}">
              <c16:uniqueId val="{00000001-6428-4621-949E-FD195FE63337}"/>
            </c:ext>
          </c:extLst>
        </c:ser>
        <c:ser>
          <c:idx val="2"/>
          <c:order val="2"/>
          <c:tx>
            <c:strRef>
              <c:f>Sheet1!$A$4</c:f>
              <c:strCache>
                <c:ptCount val="1"/>
                <c:pt idx="0">
                  <c:v>Shared Economy -  Entire Home Rentals</c:v>
                </c:pt>
              </c:strCache>
            </c:strRef>
          </c:tx>
          <c:spPr>
            <a:solidFill>
              <a:schemeClr val="accent3"/>
            </a:solidFill>
            <a:ln>
              <a:noFill/>
            </a:ln>
            <a:effectLst/>
          </c:spPr>
          <c:invertIfNegative val="0"/>
          <c:cat>
            <c:strRef>
              <c:f>Sheet1!$B$1:$W$1</c:f>
              <c:strCache>
                <c:ptCount val="22"/>
                <c:pt idx="0">
                  <c:v>Jan 2021</c:v>
                </c:pt>
                <c:pt idx="1">
                  <c:v>Feb 2021</c:v>
                </c:pt>
                <c:pt idx="2">
                  <c:v>Mar 2021</c:v>
                </c:pt>
                <c:pt idx="3">
                  <c:v>Apr 2021</c:v>
                </c:pt>
                <c:pt idx="4">
                  <c:v>May 2021</c:v>
                </c:pt>
                <c:pt idx="5">
                  <c:v>Jun 2021</c:v>
                </c:pt>
                <c:pt idx="6">
                  <c:v>Jul 2021</c:v>
                </c:pt>
                <c:pt idx="7">
                  <c:v>Aug 2021</c:v>
                </c:pt>
                <c:pt idx="8">
                  <c:v>Sep 2021</c:v>
                </c:pt>
                <c:pt idx="9">
                  <c:v>Oct 2021</c:v>
                </c:pt>
                <c:pt idx="10">
                  <c:v>Nov 2021</c:v>
                </c:pt>
                <c:pt idx="11">
                  <c:v>Dec 2021</c:v>
                </c:pt>
                <c:pt idx="12">
                  <c:v>Jan-22</c:v>
                </c:pt>
                <c:pt idx="13">
                  <c:v>Feb-22</c:v>
                </c:pt>
                <c:pt idx="14">
                  <c:v>Mar-22</c:v>
                </c:pt>
                <c:pt idx="15">
                  <c:v>Apr-22</c:v>
                </c:pt>
                <c:pt idx="16">
                  <c:v>May-22</c:v>
                </c:pt>
                <c:pt idx="17">
                  <c:v>Jun-22</c:v>
                </c:pt>
                <c:pt idx="18">
                  <c:v>Jul 2022</c:v>
                </c:pt>
                <c:pt idx="19">
                  <c:v>Aug 2022</c:v>
                </c:pt>
                <c:pt idx="20">
                  <c:v>Sep 2022</c:v>
                </c:pt>
                <c:pt idx="21">
                  <c:v>Oct 2022</c:v>
                </c:pt>
              </c:strCache>
            </c:strRef>
          </c:cat>
          <c:val>
            <c:numRef>
              <c:f>Sheet1!$B$4:$W$4</c:f>
              <c:numCache>
                <c:formatCode>0.0%</c:formatCode>
                <c:ptCount val="22"/>
                <c:pt idx="0">
                  <c:v>0.60870394577000841</c:v>
                </c:pt>
                <c:pt idx="1">
                  <c:v>1.0885300008753367</c:v>
                </c:pt>
                <c:pt idx="2">
                  <c:v>0.9321908940011403</c:v>
                </c:pt>
                <c:pt idx="3">
                  <c:v>0.58904503531635055</c:v>
                </c:pt>
                <c:pt idx="4">
                  <c:v>0.47726377607033449</c:v>
                </c:pt>
                <c:pt idx="5">
                  <c:v>0.30465587914060993</c:v>
                </c:pt>
                <c:pt idx="6">
                  <c:v>0.22449932477085308</c:v>
                </c:pt>
                <c:pt idx="7">
                  <c:v>0.17788578407612626</c:v>
                </c:pt>
                <c:pt idx="8">
                  <c:v>0.41342515804590085</c:v>
                </c:pt>
                <c:pt idx="9">
                  <c:v>0.59336757632536263</c:v>
                </c:pt>
                <c:pt idx="10">
                  <c:v>0.72973689043574608</c:v>
                </c:pt>
                <c:pt idx="11">
                  <c:v>0.8661917666675587</c:v>
                </c:pt>
                <c:pt idx="12">
                  <c:v>0.99336432744062653</c:v>
                </c:pt>
                <c:pt idx="13">
                  <c:v>1.1149763754446194</c:v>
                </c:pt>
                <c:pt idx="14">
                  <c:v>1.0280746326057315</c:v>
                </c:pt>
                <c:pt idx="15">
                  <c:v>0.9575383078309786</c:v>
                </c:pt>
                <c:pt idx="16">
                  <c:v>0.77822579409231485</c:v>
                </c:pt>
                <c:pt idx="17">
                  <c:v>0.79660956776426728</c:v>
                </c:pt>
                <c:pt idx="18">
                  <c:v>0.79983747728632215</c:v>
                </c:pt>
                <c:pt idx="19">
                  <c:v>0.58347927669111255</c:v>
                </c:pt>
                <c:pt idx="20">
                  <c:v>0.72449821281275772</c:v>
                </c:pt>
                <c:pt idx="21">
                  <c:v>0.88700000000000001</c:v>
                </c:pt>
              </c:numCache>
            </c:numRef>
          </c:val>
          <c:extLst>
            <c:ext xmlns:c16="http://schemas.microsoft.com/office/drawing/2014/chart" uri="{C3380CC4-5D6E-409C-BE32-E72D297353CC}">
              <c16:uniqueId val="{00000002-6428-4621-949E-FD195FE63337}"/>
            </c:ext>
          </c:extLst>
        </c:ser>
        <c:dLbls>
          <c:showLegendKey val="0"/>
          <c:showVal val="0"/>
          <c:showCatName val="0"/>
          <c:showSerName val="0"/>
          <c:showPercent val="0"/>
          <c:showBubbleSize val="0"/>
        </c:dLbls>
        <c:gapWidth val="219"/>
        <c:overlap val="-27"/>
        <c:axId val="111623696"/>
        <c:axId val="111620784"/>
      </c:barChart>
      <c:catAx>
        <c:axId val="11162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11620784"/>
        <c:crosses val="autoZero"/>
        <c:auto val="1"/>
        <c:lblAlgn val="ctr"/>
        <c:lblOffset val="100"/>
        <c:noMultiLvlLbl val="0"/>
      </c:catAx>
      <c:valAx>
        <c:axId val="11162078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162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161A7-849A-4A17-9DC5-7A682C1A1641}"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C660A-253C-43F8-AF13-0343D5BBE6D0}" type="slidenum">
              <a:rPr lang="en-US" smtClean="0"/>
              <a:t>‹#›</a:t>
            </a:fld>
            <a:endParaRPr lang="en-US"/>
          </a:p>
        </p:txBody>
      </p:sp>
    </p:spTree>
    <p:extLst>
      <p:ext uri="{BB962C8B-B14F-4D97-AF65-F5344CB8AC3E}">
        <p14:creationId xmlns:p14="http://schemas.microsoft.com/office/powerpoint/2010/main" val="3642776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2DF52-E50E-409A-B1D6-8C2C26C2F59A}" type="slidenum">
              <a:rPr lang="en-US" smtClean="0"/>
              <a:t>1</a:t>
            </a:fld>
            <a:endParaRPr lang="en-US"/>
          </a:p>
        </p:txBody>
      </p:sp>
    </p:spTree>
    <p:extLst>
      <p:ext uri="{BB962C8B-B14F-4D97-AF65-F5344CB8AC3E}">
        <p14:creationId xmlns:p14="http://schemas.microsoft.com/office/powerpoint/2010/main" val="43230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 hotels/motels make up the majority of room nights available each year in NC for lodging, followed by shared home rentals and traditional rentals.  There is </a:t>
            </a:r>
            <a:r>
              <a:rPr lang="en-US" sz="1200" dirty="0"/>
              <a:t>some overlap exists between AirDNA and </a:t>
            </a:r>
            <a:r>
              <a:rPr lang="en-US" sz="1200" dirty="0" err="1"/>
              <a:t>KeyData</a:t>
            </a:r>
            <a:r>
              <a:rPr lang="en-US" sz="1200" dirty="0"/>
              <a:t> as some traditional rentals are also sold on shared platforms.  While we do not have data on other types of lodging such as campgrounds or traditional B&amp;Bs, it is certain that these three types of lodging make up the majority of accommodations in the state.</a:t>
            </a:r>
            <a:endParaRPr lang="en-US" dirty="0"/>
          </a:p>
        </p:txBody>
      </p:sp>
      <p:sp>
        <p:nvSpPr>
          <p:cNvPr id="4" name="Slide Number Placeholder 3"/>
          <p:cNvSpPr>
            <a:spLocks noGrp="1"/>
          </p:cNvSpPr>
          <p:nvPr>
            <p:ph type="sldNum" sz="quarter" idx="5"/>
          </p:nvPr>
        </p:nvSpPr>
        <p:spPr/>
        <p:txBody>
          <a:bodyPr/>
          <a:lstStyle/>
          <a:p>
            <a:fld id="{219C660A-253C-43F8-AF13-0343D5BBE6D0}" type="slidenum">
              <a:rPr lang="en-US" smtClean="0"/>
              <a:t>10</a:t>
            </a:fld>
            <a:endParaRPr lang="en-US"/>
          </a:p>
        </p:txBody>
      </p:sp>
    </p:spTree>
    <p:extLst>
      <p:ext uri="{BB962C8B-B14F-4D97-AF65-F5344CB8AC3E}">
        <p14:creationId xmlns:p14="http://schemas.microsoft.com/office/powerpoint/2010/main" val="305461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know there is some overlap due to some traditional properties listed on shared platforms, if we look at just the revenues generated from these three categories of rentals, you can see that the proportion of revenues generated by hotels/motels has really shifted downwards and while exasperated by the pandemic, was already shifting somewhat prior to 2020.</a:t>
            </a:r>
          </a:p>
          <a:p>
            <a:endParaRPr lang="en-US" dirty="0"/>
          </a:p>
          <a:p>
            <a:r>
              <a:rPr lang="en-US" dirty="0"/>
              <a:t>The proportion of revenues for hotels decreased 41% from 2016 to 2021 while the proportion of revenues for shared economy rentals increased 91%.  The proportion of revenues for traditional, managed rentals has increased 30% in the same timeframe.</a:t>
            </a:r>
          </a:p>
        </p:txBody>
      </p:sp>
      <p:sp>
        <p:nvSpPr>
          <p:cNvPr id="4" name="Slide Number Placeholder 3"/>
          <p:cNvSpPr>
            <a:spLocks noGrp="1"/>
          </p:cNvSpPr>
          <p:nvPr>
            <p:ph type="sldNum" sz="quarter" idx="5"/>
          </p:nvPr>
        </p:nvSpPr>
        <p:spPr/>
        <p:txBody>
          <a:bodyPr/>
          <a:lstStyle/>
          <a:p>
            <a:fld id="{219C660A-253C-43F8-AF13-0343D5BBE6D0}" type="slidenum">
              <a:rPr lang="en-US" smtClean="0"/>
              <a:t>11</a:t>
            </a:fld>
            <a:endParaRPr lang="en-US"/>
          </a:p>
        </p:txBody>
      </p:sp>
    </p:spTree>
    <p:extLst>
      <p:ext uri="{BB962C8B-B14F-4D97-AF65-F5344CB8AC3E}">
        <p14:creationId xmlns:p14="http://schemas.microsoft.com/office/powerpoint/2010/main" val="337694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Lodging Analysis – YTD 2022</a:t>
            </a:r>
          </a:p>
          <a:p>
            <a:r>
              <a:rPr lang="en-US" dirty="0"/>
              <a:t>While hotel business and shared economy lodging are continuing to show improvements in 2022, in both demand and revenues, traditional home rentals are down in the first ten months of 2022 from last year.  </a:t>
            </a:r>
          </a:p>
          <a:p>
            <a:endParaRPr lang="en-US" dirty="0"/>
          </a:p>
          <a:p>
            <a:r>
              <a:rPr lang="en-US" dirty="0"/>
              <a:t>Commercial room demand through the first ten months is at nearly record levels, just down 0.5% from the record demand set in 2019 and up nearly 10% from last year.  Revenues are at record levels for commercial lodging year-to-date, owing more of that to increased rates than demand.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64B2B-5A89-4E09-90C1-30026A04A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86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Lodging Recovery – vs. 2019</a:t>
            </a:r>
          </a:p>
          <a:p>
            <a:r>
              <a:rPr lang="en-US" dirty="0"/>
              <a:t>When comparing lodging demand data monthly to 2019 data you can see that statewide nights sold in shared economy entire home continue to outpace 2019 bookings, as do traditional rentals.  Commercial hotel room nights booked are still in recovery mode, with April, June, July, August, September </a:t>
            </a:r>
            <a:r>
              <a:rPr lang="en-US"/>
              <a:t>and October </a:t>
            </a:r>
            <a:r>
              <a:rPr lang="en-US" dirty="0"/>
              <a:t>each topping previous demand records set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64B2B-5A89-4E09-90C1-30026A04A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75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5000"/>
              </a:lnSpc>
              <a:spcBef>
                <a:spcPts val="0"/>
              </a:spcBef>
              <a:spcAft>
                <a:spcPts val="1000"/>
              </a:spcAft>
              <a:buFont typeface="Symbol" panose="05050102010706020507" pitchFamily="18" charset="2"/>
              <a:buChar char=""/>
            </a:pPr>
            <a:r>
              <a:rPr lang="en-US" sz="1200" dirty="0">
                <a:effectLst/>
                <a:latin typeface="+mn-lt"/>
                <a:ea typeface="Times New Roman" panose="02020603050405020304" pitchFamily="18" charset="0"/>
              </a:rPr>
              <a:t>The North Carolina tourism industry generated $28.9 billion in 2021, just 1 percent below the record set in 2019. </a:t>
            </a:r>
            <a:endParaRPr lang="en-US" sz="1200" dirty="0">
              <a:effectLst/>
              <a:latin typeface="+mn-lt"/>
              <a:ea typeface="Calibri" panose="020F0502020204030204" pitchFamily="34" charset="0"/>
            </a:endParaRPr>
          </a:p>
          <a:p>
            <a:pPr marL="342900" marR="0" lvl="0" indent="-342900">
              <a:lnSpc>
                <a:spcPct val="105000"/>
              </a:lnSpc>
              <a:spcBef>
                <a:spcPts val="0"/>
              </a:spcBef>
              <a:spcAft>
                <a:spcPts val="1000"/>
              </a:spcAft>
              <a:buFont typeface="Symbol" panose="05050102010706020507" pitchFamily="18" charset="2"/>
              <a:buChar char=""/>
            </a:pPr>
            <a:r>
              <a:rPr lang="en-US" sz="1200" dirty="0">
                <a:effectLst/>
                <a:latin typeface="+mn-lt"/>
                <a:ea typeface="Times New Roman" panose="02020603050405020304" pitchFamily="18" charset="0"/>
              </a:rPr>
              <a:t>Visitor spending increased 45 percent from 2020.</a:t>
            </a:r>
            <a:endParaRPr lang="en-US" sz="1200" dirty="0">
              <a:effectLst/>
              <a:latin typeface="+mn-lt"/>
              <a:ea typeface="Calibri" panose="020F0502020204030204" pitchFamily="34" charset="0"/>
            </a:endParaRPr>
          </a:p>
          <a:p>
            <a:pPr marL="342900" marR="0" lvl="0" indent="-342900">
              <a:lnSpc>
                <a:spcPct val="105000"/>
              </a:lnSpc>
              <a:spcBef>
                <a:spcPts val="0"/>
              </a:spcBef>
              <a:spcAft>
                <a:spcPts val="1000"/>
              </a:spcAft>
              <a:buFont typeface="Symbol" panose="05050102010706020507" pitchFamily="18" charset="2"/>
              <a:buChar char=""/>
            </a:pPr>
            <a:r>
              <a:rPr lang="en-US" sz="1200" dirty="0">
                <a:effectLst/>
                <a:latin typeface="+mn-lt"/>
                <a:ea typeface="Times New Roman" panose="02020603050405020304" pitchFamily="18" charset="0"/>
              </a:rPr>
              <a:t>After losing more than 26 percent in employment in 2020, the tourism-supported workforce increased 10.5 percent to 197,500 jobs. While this is good news, the figure remains more than 18 percent below the 2019 record of 242,600.</a:t>
            </a:r>
            <a:endParaRPr lang="en-US" sz="1200" dirty="0">
              <a:effectLst/>
              <a:latin typeface="+mn-lt"/>
              <a:ea typeface="Calibri" panose="020F0502020204030204" pitchFamily="34" charset="0"/>
            </a:endParaRPr>
          </a:p>
          <a:p>
            <a:pPr marL="342900" marR="0" lvl="0" indent="-342900">
              <a:lnSpc>
                <a:spcPct val="105000"/>
              </a:lnSpc>
              <a:spcBef>
                <a:spcPts val="0"/>
              </a:spcBef>
              <a:spcAft>
                <a:spcPts val="1000"/>
              </a:spcAft>
              <a:buFont typeface="Symbol" panose="05050102010706020507" pitchFamily="18" charset="2"/>
              <a:buChar char=""/>
            </a:pPr>
            <a:r>
              <a:rPr lang="en-US" sz="1200" dirty="0">
                <a:effectLst/>
                <a:latin typeface="+mn-lt"/>
                <a:ea typeface="Times New Roman" panose="02020603050405020304" pitchFamily="18" charset="0"/>
              </a:rPr>
              <a:t>Tourism payroll increased 19 percent to $7.7 billion. </a:t>
            </a:r>
            <a:endParaRPr lang="en-US" sz="1200" dirty="0">
              <a:effectLst/>
              <a:latin typeface="+mn-lt"/>
              <a:ea typeface="Calibri" panose="020F0502020204030204" pitchFamily="34" charset="0"/>
            </a:endParaRPr>
          </a:p>
          <a:p>
            <a:pPr marL="342900" marR="0" lvl="0" indent="-342900">
              <a:lnSpc>
                <a:spcPct val="105000"/>
              </a:lnSpc>
              <a:spcBef>
                <a:spcPts val="0"/>
              </a:spcBef>
              <a:spcAft>
                <a:spcPts val="1000"/>
              </a:spcAft>
              <a:buFont typeface="Symbol" panose="05050102010706020507" pitchFamily="18" charset="2"/>
              <a:buChar char=""/>
            </a:pPr>
            <a:r>
              <a:rPr lang="en-US" sz="1200" dirty="0">
                <a:effectLst/>
                <a:latin typeface="+mn-lt"/>
                <a:ea typeface="Times New Roman" panose="02020603050405020304" pitchFamily="18" charset="0"/>
              </a:rPr>
              <a:t>State and local governments saw rebounds in tax revenues to $2.3 billion. </a:t>
            </a:r>
            <a:endParaRPr lang="en-US" sz="1200" dirty="0">
              <a:effectLst/>
              <a:latin typeface="+mn-lt"/>
              <a:ea typeface="Calibri" panose="020F0502020204030204" pitchFamily="34" charset="0"/>
            </a:endParaRPr>
          </a:p>
          <a:p>
            <a:pPr marL="342900" marR="0" lvl="0" indent="-342900">
              <a:lnSpc>
                <a:spcPct val="105000"/>
              </a:lnSpc>
              <a:spcBef>
                <a:spcPts val="0"/>
              </a:spcBef>
              <a:spcAft>
                <a:spcPts val="1000"/>
              </a:spcAft>
              <a:buFont typeface="Symbol" panose="05050102010706020507" pitchFamily="18" charset="2"/>
              <a:buChar char=""/>
            </a:pPr>
            <a:r>
              <a:rPr lang="en-US" sz="1200" dirty="0">
                <a:effectLst/>
                <a:latin typeface="+mn-lt"/>
                <a:ea typeface="Times New Roman" panose="02020603050405020304" pitchFamily="18" charset="0"/>
              </a:rPr>
              <a:t>For the second year in a row, North Carolina ranks fifth among states for domestic U.S. visitation.</a:t>
            </a:r>
            <a:endParaRPr lang="en-US" sz="1200" dirty="0">
              <a:effectLst/>
              <a:latin typeface="+mn-lt"/>
              <a:ea typeface="Calibri" panose="020F0502020204030204" pitchFamily="34" charset="0"/>
            </a:endParaRPr>
          </a:p>
          <a:p>
            <a:pPr marL="342900" marR="0" lvl="0" indent="-342900">
              <a:lnSpc>
                <a:spcPct val="105000"/>
              </a:lnSpc>
              <a:spcBef>
                <a:spcPts val="0"/>
              </a:spcBef>
              <a:spcAft>
                <a:spcPts val="1000"/>
              </a:spcAft>
              <a:buFont typeface="Symbol" panose="05050102010706020507" pitchFamily="18" charset="2"/>
              <a:buChar char=""/>
            </a:pPr>
            <a:r>
              <a:rPr lang="en-US" sz="1200" dirty="0">
                <a:effectLst/>
                <a:latin typeface="+mn-lt"/>
                <a:ea typeface="Times New Roman" panose="02020603050405020304" pitchFamily="18" charset="0"/>
              </a:rPr>
              <a:t>On average, each North Carolina household saved $580 in state and local taxes as a direct result of visitor spending in the state.  </a:t>
            </a:r>
            <a:endParaRPr lang="en-US" sz="1200" dirty="0">
              <a:effectLst/>
              <a:latin typeface="+mn-l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80790-0F63-4767-8F11-82F0F203C3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0309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1b48a2f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1b48a2f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i="0" u="none" strike="noStrike" cap="none" dirty="0">
                <a:solidFill>
                  <a:srgbClr val="000000"/>
                </a:solidFill>
                <a:effectLst/>
                <a:latin typeface="+mn-lt"/>
                <a:ea typeface="Arial"/>
                <a:cs typeface="Arial"/>
                <a:sym typeface="Arial"/>
              </a:rPr>
              <a:t>Shifts in Messaging &amp; Audience Targeting</a:t>
            </a:r>
          </a:p>
          <a:p>
            <a:endParaRPr lang="en-US" sz="1200" b="1" i="0" u="none" strike="noStrike" cap="none" dirty="0">
              <a:solidFill>
                <a:srgbClr val="000000"/>
              </a:solidFill>
              <a:effectLst/>
              <a:latin typeface="+mn-lt"/>
              <a:ea typeface="Arial"/>
              <a:cs typeface="Arial"/>
              <a:sym typeface="Arial"/>
            </a:endParaRPr>
          </a:p>
          <a:p>
            <a:r>
              <a:rPr lang="en-US" sz="1200" b="0" i="0" u="none" strike="noStrike" cap="none" dirty="0">
                <a:solidFill>
                  <a:srgbClr val="000000"/>
                </a:solidFill>
                <a:effectLst/>
                <a:latin typeface="+mn-lt"/>
                <a:ea typeface="Arial"/>
                <a:cs typeface="Arial"/>
                <a:sym typeface="Arial"/>
              </a:rPr>
              <a:t>As a state, we typically would only change our messaging strategy every two or three years based on consumer sentiment. However, the pandemic forced us to go through several specific campaigns ranging from public safety to getting people back into a traveling mindset. </a:t>
            </a:r>
          </a:p>
          <a:p>
            <a:endParaRPr lang="en-US" sz="1200" b="0" i="0" u="none" strike="noStrike" cap="none" dirty="0">
              <a:solidFill>
                <a:srgbClr val="000000"/>
              </a:solidFill>
              <a:effectLst/>
              <a:latin typeface="+mn-lt"/>
              <a:ea typeface="Arial"/>
              <a:cs typeface="Arial"/>
              <a:sym typeface="Arial"/>
            </a:endParaRPr>
          </a:p>
          <a:p>
            <a:r>
              <a:rPr lang="en-US" sz="1200" b="0" i="0" u="none" strike="noStrike" cap="none" dirty="0">
                <a:solidFill>
                  <a:srgbClr val="000000"/>
                </a:solidFill>
                <a:effectLst/>
                <a:latin typeface="+mn-lt"/>
                <a:ea typeface="Arial"/>
                <a:cs typeface="Arial"/>
                <a:sym typeface="Arial"/>
              </a:rPr>
              <a:t>We are currently back to our Firsts That Last campaign, </a:t>
            </a:r>
            <a:r>
              <a:rPr lang="en-US" sz="1200" b="0" i="0" u="none" strike="noStrike" cap="none">
                <a:solidFill>
                  <a:srgbClr val="000000"/>
                </a:solidFill>
                <a:effectLst/>
                <a:latin typeface="+mn-lt"/>
                <a:ea typeface="Arial"/>
                <a:cs typeface="Arial"/>
                <a:sym typeface="Arial"/>
              </a:rPr>
              <a:t>but we will </a:t>
            </a:r>
            <a:r>
              <a:rPr lang="en-US" sz="1200" b="0" i="0" u="none" strike="noStrike" cap="none" dirty="0">
                <a:solidFill>
                  <a:srgbClr val="000000"/>
                </a:solidFill>
                <a:effectLst/>
                <a:latin typeface="+mn-lt"/>
                <a:ea typeface="Arial"/>
                <a:cs typeface="Arial"/>
                <a:sym typeface="Arial"/>
              </a:rPr>
              <a:t>launch a new one in 2023 based on the latest research into consumer sentiment and behavior.</a:t>
            </a:r>
          </a:p>
        </p:txBody>
      </p:sp>
    </p:spTree>
    <p:extLst>
      <p:ext uri="{BB962C8B-B14F-4D97-AF65-F5344CB8AC3E}">
        <p14:creationId xmlns:p14="http://schemas.microsoft.com/office/powerpoint/2010/main" val="112903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1">
                <a:cs typeface="+mn-lt"/>
              </a:rPr>
            </a:br>
            <a:r>
              <a:rPr lang="en-US" b="1">
                <a:cs typeface="Calibri"/>
              </a:rPr>
              <a:t>Firsts That Last 2.0 | Film Locations &amp; Themes</a:t>
            </a:r>
            <a:endParaRPr lang="en-US">
              <a:cs typeface="Calibri"/>
            </a:endParaRPr>
          </a:p>
          <a:p>
            <a:endParaRPr lang="en-US">
              <a:cs typeface="Calibri"/>
            </a:endParaRPr>
          </a:p>
          <a:p>
            <a:r>
              <a:rPr lang="en-US">
                <a:cs typeface="Calibri"/>
              </a:rPr>
              <a:t>What we really love about this campaign is that it depicts content and stories from all across the state – mountains, piedmont and coast.</a:t>
            </a:r>
          </a:p>
          <a:p>
            <a:endParaRPr lang="en-US">
              <a:cs typeface="Calibri"/>
            </a:endParaRPr>
          </a:p>
          <a:p>
            <a:r>
              <a:rPr lang="en-US">
                <a:cs typeface="Calibri"/>
              </a:rPr>
              <a:t>Rather than having just one ad try to represent the whole state, we’ve been be able to showcase all of our regions and destinations of all sizes.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82043-4CAF-4A62-AD00-7D32BF0D7B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022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Paid Media Partners</a:t>
            </a:r>
          </a:p>
          <a:p>
            <a:r>
              <a:rPr lang="en-US" dirty="0"/>
              <a:t>Our core paid media budget is invested in digital and print advertising. We have a heavy focus on digital while still offering print co-ops which are very popular with local tourism offices. We emphasize cost-effective reach and frequency strengthens awareness and preference for North Carolina.</a:t>
            </a:r>
          </a:p>
          <a:p>
            <a:endParaRPr lang="en-US" dirty="0"/>
          </a:p>
          <a:p>
            <a:r>
              <a:rPr lang="en-US" b="1" dirty="0"/>
              <a:t>Print</a:t>
            </a:r>
          </a:p>
          <a:p>
            <a:r>
              <a:rPr lang="en-US" dirty="0"/>
              <a:t>We maintain top performers</a:t>
            </a:r>
            <a:r>
              <a:rPr lang="en-US" baseline="0" dirty="0"/>
              <a:t> and co-op packages frequently focusing on priority markets of Atlanta, D.C., and others. </a:t>
            </a:r>
          </a:p>
          <a:p>
            <a:endParaRPr lang="en-US" b="1" dirty="0"/>
          </a:p>
          <a:p>
            <a:r>
              <a:rPr lang="en-US" b="1" dirty="0"/>
              <a:t>Digital Media Partners</a:t>
            </a:r>
          </a:p>
          <a:p>
            <a:r>
              <a:rPr lang="en-US" dirty="0"/>
              <a:t>Mix of networks, sites and tactics to balance branding and awareness with driving traffic to VisitNC.com and converting that traffic to downstream referrals to our partners’ websites.</a:t>
            </a:r>
          </a:p>
          <a:p>
            <a:pPr>
              <a:lnSpc>
                <a:spcPct val="120000"/>
              </a:lnSpc>
              <a:spcBef>
                <a:spcPts val="102"/>
              </a:spcBef>
            </a:pPr>
            <a:endParaRPr lang="en-US" dirty="0"/>
          </a:p>
          <a:p>
            <a:pPr>
              <a:lnSpc>
                <a:spcPct val="120000"/>
              </a:lnSpc>
              <a:spcBef>
                <a:spcPts val="102"/>
              </a:spcBef>
            </a:pPr>
            <a:r>
              <a:rPr lang="en-US" b="1" dirty="0"/>
              <a:t>Branding &amp; Awareness</a:t>
            </a:r>
          </a:p>
          <a:p>
            <a:pPr>
              <a:lnSpc>
                <a:spcPct val="120000"/>
              </a:lnSpc>
              <a:spcBef>
                <a:spcPts val="102"/>
              </a:spcBef>
            </a:pPr>
            <a:r>
              <a:rPr lang="en-US" dirty="0"/>
              <a:t>We employ high-impact tactics to increase exposure of the overall </a:t>
            </a:r>
            <a:r>
              <a:rPr lang="en-US" dirty="0" err="1"/>
              <a:t>VisitNC</a:t>
            </a:r>
            <a:r>
              <a:rPr lang="en-US" dirty="0"/>
              <a:t> identity and to our current campaign (e.g., rich media, pre-roll video)</a:t>
            </a:r>
          </a:p>
          <a:p>
            <a:pPr>
              <a:lnSpc>
                <a:spcPct val="120000"/>
              </a:lnSpc>
              <a:spcBef>
                <a:spcPts val="102"/>
              </a:spcBef>
            </a:pPr>
            <a:endParaRPr lang="en-US" dirty="0"/>
          </a:p>
          <a:p>
            <a:pPr>
              <a:lnSpc>
                <a:spcPct val="120000"/>
              </a:lnSpc>
              <a:spcBef>
                <a:spcPts val="102"/>
              </a:spcBef>
            </a:pPr>
            <a:r>
              <a:rPr lang="en-US" b="1" dirty="0"/>
              <a:t>Site-Traffic Drivers</a:t>
            </a:r>
          </a:p>
          <a:p>
            <a:pPr>
              <a:lnSpc>
                <a:spcPct val="120000"/>
              </a:lnSpc>
              <a:spcBef>
                <a:spcPts val="102"/>
              </a:spcBef>
            </a:pPr>
            <a:r>
              <a:rPr lang="en-US" dirty="0"/>
              <a:t>We tap vehicles that drive cost-efficient traffic to VisitNC.com in order to enhance overall visitation (e.g., CPC-based media)</a:t>
            </a:r>
          </a:p>
          <a:p>
            <a:pPr>
              <a:lnSpc>
                <a:spcPct val="120000"/>
              </a:lnSpc>
              <a:spcBef>
                <a:spcPts val="102"/>
              </a:spcBef>
            </a:pPr>
            <a:endParaRPr lang="en-US" dirty="0"/>
          </a:p>
          <a:p>
            <a:pPr>
              <a:lnSpc>
                <a:spcPct val="120000"/>
              </a:lnSpc>
              <a:spcBef>
                <a:spcPts val="102"/>
              </a:spcBef>
            </a:pPr>
            <a:r>
              <a:rPr lang="en-US" b="1" dirty="0"/>
              <a:t>Conversion Drivers</a:t>
            </a:r>
          </a:p>
          <a:p>
            <a:pPr>
              <a:lnSpc>
                <a:spcPct val="120000"/>
              </a:lnSpc>
              <a:spcBef>
                <a:spcPts val="102"/>
              </a:spcBef>
            </a:pPr>
            <a:r>
              <a:rPr lang="en-US" dirty="0"/>
              <a:t>And we incorporate strategies that generate qualified traffic to VisitNC.com </a:t>
            </a:r>
            <a:r>
              <a:rPr lang="en-US" b="1" i="1" dirty="0"/>
              <a:t>and</a:t>
            </a:r>
            <a:r>
              <a:rPr lang="en-US" dirty="0"/>
              <a:t> convert users based on desired actions such as downstream referrals to our partners’ websites.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80790-0F63-4767-8F11-82F0F203C3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639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Registration is now open for the annual Visit NC </a:t>
            </a:r>
            <a:r>
              <a:rPr lang="en-US"/>
              <a:t>Tourism Conference</a:t>
            </a:r>
            <a:endParaRPr lang="en-US" dirty="0"/>
          </a:p>
        </p:txBody>
      </p:sp>
      <p:sp>
        <p:nvSpPr>
          <p:cNvPr id="4" name="Slide Number Placeholder 3"/>
          <p:cNvSpPr>
            <a:spLocks noGrp="1"/>
          </p:cNvSpPr>
          <p:nvPr>
            <p:ph type="sldNum" sz="quarter" idx="5"/>
          </p:nvPr>
        </p:nvSpPr>
        <p:spPr/>
        <p:txBody>
          <a:bodyPr/>
          <a:lstStyle/>
          <a:p>
            <a:pPr marL="0" marR="0" lvl="0" indent="0" algn="r" defTabSz="940826" rtl="0" eaLnBrk="1" fontAlgn="auto" latinLnBrk="0" hangingPunct="1">
              <a:lnSpc>
                <a:spcPct val="100000"/>
              </a:lnSpc>
              <a:spcBef>
                <a:spcPts val="0"/>
              </a:spcBef>
              <a:spcAft>
                <a:spcPts val="0"/>
              </a:spcAft>
              <a:buClrTx/>
              <a:buSzTx/>
              <a:buFontTx/>
              <a:buNone/>
              <a:tabLst/>
              <a:defRPr/>
            </a:pPr>
            <a:fld id="{A9880790-0F63-4767-8F11-82F0F203C3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082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73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782043-4CAF-4A62-AD00-7D32BF0D7BC5}" type="slidenum">
              <a:rPr lang="en-US" smtClean="0"/>
              <a:t>2</a:t>
            </a:fld>
            <a:endParaRPr lang="en-US"/>
          </a:p>
        </p:txBody>
      </p:sp>
    </p:spTree>
    <p:extLst>
      <p:ext uri="{BB962C8B-B14F-4D97-AF65-F5344CB8AC3E}">
        <p14:creationId xmlns:p14="http://schemas.microsoft.com/office/powerpoint/2010/main" val="212964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782043-4CAF-4A62-AD00-7D32BF0D7BC5}" type="slidenum">
              <a:rPr lang="en-US" smtClean="0"/>
              <a:t>3</a:t>
            </a:fld>
            <a:endParaRPr lang="en-US"/>
          </a:p>
        </p:txBody>
      </p:sp>
    </p:spTree>
    <p:extLst>
      <p:ext uri="{BB962C8B-B14F-4D97-AF65-F5344CB8AC3E}">
        <p14:creationId xmlns:p14="http://schemas.microsoft.com/office/powerpoint/2010/main" val="355913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782043-4CAF-4A62-AD00-7D32BF0D7BC5}" type="slidenum">
              <a:rPr lang="en-US" smtClean="0"/>
              <a:t>4</a:t>
            </a:fld>
            <a:endParaRPr lang="en-US"/>
          </a:p>
        </p:txBody>
      </p:sp>
    </p:spTree>
    <p:extLst>
      <p:ext uri="{BB962C8B-B14F-4D97-AF65-F5344CB8AC3E}">
        <p14:creationId xmlns:p14="http://schemas.microsoft.com/office/powerpoint/2010/main" val="35517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82043-4CAF-4A62-AD00-7D32BF0D7B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06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82043-4CAF-4A62-AD00-7D32BF0D7B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09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782043-4CAF-4A62-AD00-7D32BF0D7BC5}" type="slidenum">
              <a:rPr lang="en-US" smtClean="0"/>
              <a:t>7</a:t>
            </a:fld>
            <a:endParaRPr lang="en-US"/>
          </a:p>
        </p:txBody>
      </p:sp>
    </p:spTree>
    <p:extLst>
      <p:ext uri="{BB962C8B-B14F-4D97-AF65-F5344CB8AC3E}">
        <p14:creationId xmlns:p14="http://schemas.microsoft.com/office/powerpoint/2010/main" val="123185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9BD3A-D749-6E40-8EEC-7D38394BE3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4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2021, visitors to and within North Carolina spent $6.4 billion in lodging. This was a record year, increasing 50% after a decrease of 24% in 2020.  Part of the increase in revenues are a result of increased rates, which were up depending on the type of property between 5-16%, but the increase was more affected by increased demand for lodging.  In 2021, overnight visitation </a:t>
            </a:r>
            <a:r>
              <a:rPr lang="en-US" b="1" u="sng" dirty="0"/>
              <a:t>in paid lodging </a:t>
            </a:r>
            <a:r>
              <a:rPr lang="en-US" dirty="0"/>
              <a:t>increased 44% from 2020.</a:t>
            </a:r>
          </a:p>
        </p:txBody>
      </p:sp>
      <p:sp>
        <p:nvSpPr>
          <p:cNvPr id="4" name="Slide Number Placeholder 3"/>
          <p:cNvSpPr>
            <a:spLocks noGrp="1"/>
          </p:cNvSpPr>
          <p:nvPr>
            <p:ph type="sldNum" sz="quarter" idx="5"/>
          </p:nvPr>
        </p:nvSpPr>
        <p:spPr/>
        <p:txBody>
          <a:bodyPr/>
          <a:lstStyle/>
          <a:p>
            <a:fld id="{219C660A-253C-43F8-AF13-0343D5BBE6D0}" type="slidenum">
              <a:rPr lang="en-US" smtClean="0"/>
              <a:t>9</a:t>
            </a:fld>
            <a:endParaRPr lang="en-US"/>
          </a:p>
        </p:txBody>
      </p:sp>
    </p:spTree>
    <p:extLst>
      <p:ext uri="{BB962C8B-B14F-4D97-AF65-F5344CB8AC3E}">
        <p14:creationId xmlns:p14="http://schemas.microsoft.com/office/powerpoint/2010/main" val="1549441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5247709" y="637309"/>
            <a:ext cx="7407152" cy="5524916"/>
          </a:xfrm>
          <a:prstGeom prst="rect">
            <a:avLst/>
          </a:prstGeom>
        </p:spPr>
      </p:pic>
      <p:sp>
        <p:nvSpPr>
          <p:cNvPr id="8" name="Subtitle 2"/>
          <p:cNvSpPr>
            <a:spLocks noGrp="1"/>
          </p:cNvSpPr>
          <p:nvPr>
            <p:ph type="subTitle" idx="1"/>
          </p:nvPr>
        </p:nvSpPr>
        <p:spPr>
          <a:xfrm>
            <a:off x="3500581" y="3627438"/>
            <a:ext cx="7853217"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itle 1"/>
          <p:cNvSpPr>
            <a:spLocks noGrp="1"/>
          </p:cNvSpPr>
          <p:nvPr>
            <p:ph type="ctrTitle" hasCustomPrompt="1"/>
          </p:nvPr>
        </p:nvSpPr>
        <p:spPr>
          <a:xfrm>
            <a:off x="3500582" y="1147763"/>
            <a:ext cx="7853217"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189" y="2715491"/>
            <a:ext cx="1636664" cy="1220770"/>
          </a:xfrm>
          <a:prstGeom prst="rect">
            <a:avLst/>
          </a:prstGeom>
        </p:spPr>
      </p:pic>
      <p:sp>
        <p:nvSpPr>
          <p:cNvPr id="1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310998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sp>
        <p:nvSpPr>
          <p:cNvPr id="13"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baseline="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paragraph copy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9" name="Picture 8">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261717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2286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426234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bg1"/>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75314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83776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2" name="Content Placeholder 2"/>
          <p:cNvSpPr>
            <a:spLocks noGrp="1"/>
          </p:cNvSpPr>
          <p:nvPr>
            <p:ph sz="half" idx="13" hasCustomPrompt="1"/>
          </p:nvPr>
        </p:nvSpPr>
        <p:spPr>
          <a:xfrm>
            <a:off x="6172200" y="1825625"/>
            <a:ext cx="5181600" cy="4351338"/>
          </a:xfrm>
        </p:spPr>
        <p:txBody>
          <a:bodyPr>
            <a:normAutofit/>
          </a:bodyPr>
          <a:lstStyle>
            <a:lvl1pPr marL="228600" indent="-228600">
              <a:lnSpc>
                <a:spcPct val="110000"/>
              </a:lnSpc>
              <a:buFontTx/>
              <a:buBlip>
                <a:blip r:embed="rId2"/>
              </a:buBlip>
              <a:defRPr sz="2200" baseline="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36190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9" name="Content Placeholder 2"/>
          <p:cNvSpPr>
            <a:spLocks noGrp="1"/>
          </p:cNvSpPr>
          <p:nvPr>
            <p:ph sz="half" idx="14" hasCustomPrompt="1"/>
          </p:nvPr>
        </p:nvSpPr>
        <p:spPr>
          <a:xfrm>
            <a:off x="6172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66181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839788"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3" hasCustomPrompt="1"/>
          </p:nvPr>
        </p:nvSpPr>
        <p:spPr>
          <a:xfrm>
            <a:off x="6172200"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620377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12" name="Content Placeholder 2"/>
          <p:cNvSpPr>
            <a:spLocks noGrp="1"/>
          </p:cNvSpPr>
          <p:nvPr>
            <p:ph sz="half" idx="14" hasCustomPrompt="1"/>
          </p:nvPr>
        </p:nvSpPr>
        <p:spPr>
          <a:xfrm>
            <a:off x="838200" y="2466975"/>
            <a:ext cx="5159375"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14" name="Content Placeholder 2"/>
          <p:cNvSpPr>
            <a:spLocks noGrp="1"/>
          </p:cNvSpPr>
          <p:nvPr>
            <p:ph sz="half" idx="15" hasCustomPrompt="1"/>
          </p:nvPr>
        </p:nvSpPr>
        <p:spPr>
          <a:xfrm>
            <a:off x="6172200" y="2466975"/>
            <a:ext cx="5181600"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85453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7"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39168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750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838199" y="3627438"/>
            <a:ext cx="10515599"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itle 1"/>
          <p:cNvSpPr>
            <a:spLocks noGrp="1"/>
          </p:cNvSpPr>
          <p:nvPr>
            <p:ph type="ctrTitle" hasCustomPrompt="1"/>
          </p:nvPr>
        </p:nvSpPr>
        <p:spPr>
          <a:xfrm>
            <a:off x="838200" y="1147763"/>
            <a:ext cx="10515599"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3575441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5247709" y="637309"/>
            <a:ext cx="7407152" cy="5524916"/>
          </a:xfrm>
          <a:prstGeom prst="rect">
            <a:avLst/>
          </a:prstGeom>
        </p:spPr>
      </p:pic>
      <p:sp>
        <p:nvSpPr>
          <p:cNvPr id="8" name="Subtitle 2"/>
          <p:cNvSpPr>
            <a:spLocks noGrp="1"/>
          </p:cNvSpPr>
          <p:nvPr>
            <p:ph type="subTitle" idx="1"/>
          </p:nvPr>
        </p:nvSpPr>
        <p:spPr>
          <a:xfrm>
            <a:off x="3500581" y="3627438"/>
            <a:ext cx="7853217"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p:cNvSpPr>
            <a:spLocks noGrp="1"/>
          </p:cNvSpPr>
          <p:nvPr>
            <p:ph type="ctrTitle" hasCustomPrompt="1"/>
          </p:nvPr>
        </p:nvSpPr>
        <p:spPr>
          <a:xfrm>
            <a:off x="3500582" y="1147763"/>
            <a:ext cx="7853217"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189" y="2715491"/>
            <a:ext cx="1636664" cy="1220770"/>
          </a:xfrm>
          <a:prstGeom prst="rect">
            <a:avLst/>
          </a:prstGeom>
        </p:spPr>
      </p:pic>
      <p:sp>
        <p:nvSpPr>
          <p:cNvPr id="1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a:p>
        </p:txBody>
      </p:sp>
    </p:spTree>
    <p:extLst>
      <p:ext uri="{BB962C8B-B14F-4D97-AF65-F5344CB8AC3E}">
        <p14:creationId xmlns:p14="http://schemas.microsoft.com/office/powerpoint/2010/main" val="2765755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838199" y="3627438"/>
            <a:ext cx="10515599"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p:cNvSpPr>
            <a:spLocks noGrp="1"/>
          </p:cNvSpPr>
          <p:nvPr>
            <p:ph type="ctrTitle" hasCustomPrompt="1"/>
          </p:nvPr>
        </p:nvSpPr>
        <p:spPr>
          <a:xfrm>
            <a:off x="838200" y="1147763"/>
            <a:ext cx="10515599"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015903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38100" dist="38100" dir="2700000" algn="tl">
                    <a:srgbClr val="000000">
                      <a:alpha val="43137"/>
                    </a:srgbClr>
                  </a:outerShdw>
                </a:effectLst>
                <a:latin typeface="Gill Sans MT Condensed" charset="0"/>
                <a:ea typeface="Gill Sans MT Condensed" charset="0"/>
                <a:cs typeface="Gill Sans MT Condensed" charset="0"/>
              </a:defRPr>
            </a:lvl1pPr>
          </a:lstStyle>
          <a:p>
            <a:r>
              <a:rPr lang="en-US"/>
              <a:t>Photo background master title</a:t>
            </a:r>
          </a:p>
        </p:txBody>
      </p:sp>
      <p:sp>
        <p:nvSpPr>
          <p:cNvPr id="10"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28949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a:t>Photo background</a:t>
            </a:r>
            <a:br>
              <a:rPr lang="en-US"/>
            </a:br>
            <a:r>
              <a:rPr lang="en-US"/>
              <a:t>master title</a:t>
            </a:r>
          </a:p>
        </p:txBody>
      </p:sp>
      <p:sp>
        <p:nvSpPr>
          <p:cNvPr id="5"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9668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a:t>Photo background</a:t>
            </a:r>
            <a:br>
              <a:rPr lang="en-US"/>
            </a:br>
            <a:r>
              <a:rPr lang="en-US"/>
              <a:t>master title</a:t>
            </a:r>
          </a:p>
        </p:txBody>
      </p:sp>
      <p:sp>
        <p:nvSpPr>
          <p:cNvPr id="7"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738209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ctrTitle" hasCustomPrompt="1"/>
          </p:nvPr>
        </p:nvSpPr>
        <p:spPr>
          <a:xfrm>
            <a:off x="838200" y="14463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a:t>Photo background</a:t>
            </a:r>
            <a:br>
              <a:rPr lang="en-US"/>
            </a:br>
            <a:r>
              <a:rPr lang="en-US"/>
              <a:t>master title</a:t>
            </a:r>
          </a:p>
        </p:txBody>
      </p:sp>
      <p:sp>
        <p:nvSpPr>
          <p:cNvPr id="6"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pic>
        <p:nvPicPr>
          <p:cNvPr id="7" name="Picture 6">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682209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11"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a:t>
            </a:r>
            <a:br>
              <a:rPr lang="en-US"/>
            </a:br>
            <a:r>
              <a:rPr lang="en-US"/>
              <a:t>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3"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4"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spTree>
    <p:extLst>
      <p:ext uri="{BB962C8B-B14F-4D97-AF65-F5344CB8AC3E}">
        <p14:creationId xmlns:p14="http://schemas.microsoft.com/office/powerpoint/2010/main" val="835663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4"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paragraph copy style</a:t>
            </a:r>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a:t>
            </a:r>
            <a:br>
              <a:rPr lang="en-US"/>
            </a:br>
            <a:r>
              <a:rPr lang="en-US"/>
              <a:t>title style</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20"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spTree>
    <p:extLst>
      <p:ext uri="{BB962C8B-B14F-4D97-AF65-F5344CB8AC3E}">
        <p14:creationId xmlns:p14="http://schemas.microsoft.com/office/powerpoint/2010/main" val="957915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a:t>
            </a:r>
            <a:br>
              <a:rPr lang="en-US"/>
            </a:br>
            <a:r>
              <a:rPr lang="en-US"/>
              <a:t>title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7"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pic>
        <p:nvPicPr>
          <p:cNvPr id="10" name="Picture 9">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326925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a:t>
            </a:r>
            <a:br>
              <a:rPr lang="en-US"/>
            </a:br>
            <a:r>
              <a:rPr lang="en-US"/>
              <a:t>title style</a:t>
            </a:r>
          </a:p>
        </p:txBody>
      </p:sp>
      <p:sp>
        <p:nvSpPr>
          <p:cNvPr id="13"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baseline="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paragraph copy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a:p>
        </p:txBody>
      </p:sp>
      <p:pic>
        <p:nvPicPr>
          <p:cNvPr id="9" name="Picture 8">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33162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38100" dist="38100" dir="2700000" algn="tl">
                    <a:srgbClr val="000000">
                      <a:alpha val="43137"/>
                    </a:srgbClr>
                  </a:outerShdw>
                </a:effectLst>
                <a:latin typeface="Gill Sans MT Condensed" charset="0"/>
                <a:ea typeface="Gill Sans MT Condensed" charset="0"/>
                <a:cs typeface="Gill Sans MT Condensed" charset="0"/>
              </a:defRPr>
            </a:lvl1pPr>
          </a:lstStyle>
          <a:p>
            <a:r>
              <a:rPr lang="en-US" dirty="0"/>
              <a:t>Photo background master title</a:t>
            </a:r>
          </a:p>
        </p:txBody>
      </p:sp>
      <p:sp>
        <p:nvSpPr>
          <p:cNvPr id="10"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132650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3" name="Content Placeholder 2"/>
          <p:cNvSpPr>
            <a:spLocks noGrp="1"/>
          </p:cNvSpPr>
          <p:nvPr>
            <p:ph idx="1" hasCustomPrompt="1"/>
          </p:nvPr>
        </p:nvSpPr>
        <p:spPr/>
        <p:txBody>
          <a:bodyPr>
            <a:normAutofit/>
          </a:bodyPr>
          <a:lstStyle>
            <a:lvl1pPr marL="2286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a:t>Click to edit Master bullet style</a:t>
            </a:r>
          </a:p>
          <a:p>
            <a:pPr lvl="1"/>
            <a:r>
              <a:rPr lang="en-US"/>
              <a:t>Second level</a:t>
            </a:r>
          </a:p>
          <a:p>
            <a:pPr lvl="2"/>
            <a:r>
              <a:rPr lang="en-US"/>
              <a:t>Third level</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521750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bg1"/>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63337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936344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bullet style</a:t>
            </a:r>
          </a:p>
          <a:p>
            <a:pPr lvl="1"/>
            <a:r>
              <a:rPr lang="en-US"/>
              <a:t>Second level</a:t>
            </a:r>
          </a:p>
          <a:p>
            <a:pPr lvl="2"/>
            <a:r>
              <a:rPr lang="en-US"/>
              <a:t>Third level</a:t>
            </a:r>
          </a:p>
        </p:txBody>
      </p:sp>
      <p:sp>
        <p:nvSpPr>
          <p:cNvPr id="12" name="Content Placeholder 2"/>
          <p:cNvSpPr>
            <a:spLocks noGrp="1"/>
          </p:cNvSpPr>
          <p:nvPr>
            <p:ph sz="half" idx="13" hasCustomPrompt="1"/>
          </p:nvPr>
        </p:nvSpPr>
        <p:spPr>
          <a:xfrm>
            <a:off x="6172200" y="1825625"/>
            <a:ext cx="5181600" cy="4351338"/>
          </a:xfrm>
        </p:spPr>
        <p:txBody>
          <a:bodyPr>
            <a:normAutofit/>
          </a:bodyPr>
          <a:lstStyle>
            <a:lvl1pPr marL="228600" indent="-228600">
              <a:lnSpc>
                <a:spcPct val="110000"/>
              </a:lnSpc>
              <a:buFontTx/>
              <a:buBlip>
                <a:blip r:embed="rId2"/>
              </a:buBlip>
              <a:defRPr sz="2200" baseline="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bullet style</a:t>
            </a:r>
          </a:p>
          <a:p>
            <a:pPr lvl="1"/>
            <a:r>
              <a:rPr lang="en-US"/>
              <a:t>Second level</a:t>
            </a:r>
          </a:p>
          <a:p>
            <a:pPr lvl="2"/>
            <a:r>
              <a:rPr lang="en-US"/>
              <a:t>Third level</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4141766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paragraph copy style</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9" name="Content Placeholder 2"/>
          <p:cNvSpPr>
            <a:spLocks noGrp="1"/>
          </p:cNvSpPr>
          <p:nvPr>
            <p:ph sz="half" idx="14" hasCustomPrompt="1"/>
          </p:nvPr>
        </p:nvSpPr>
        <p:spPr>
          <a:xfrm>
            <a:off x="6172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paragraph copy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3116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bullet style</a:t>
            </a:r>
          </a:p>
          <a:p>
            <a:pPr lvl="1"/>
            <a:r>
              <a:rPr lang="en-US"/>
              <a:t>Second level</a:t>
            </a:r>
          </a:p>
          <a:p>
            <a:pPr lvl="2"/>
            <a:r>
              <a:rPr lang="en-US"/>
              <a:t>Third level</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p:cNvSpPr>
            <a:spLocks noGrp="1"/>
          </p:cNvSpPr>
          <p:nvPr>
            <p:ph sz="half" idx="13" hasCustomPrompt="1"/>
          </p:nvPr>
        </p:nvSpPr>
        <p:spPr>
          <a:xfrm>
            <a:off x="6172200"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bullet style</a:t>
            </a:r>
          </a:p>
          <a:p>
            <a:pPr lvl="1"/>
            <a:r>
              <a:rPr lang="en-US"/>
              <a:t>Second level</a:t>
            </a:r>
          </a:p>
          <a:p>
            <a:pPr lvl="2"/>
            <a:r>
              <a:rPr lang="en-US"/>
              <a:t>Third level</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084907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12" name="Content Placeholder 2"/>
          <p:cNvSpPr>
            <a:spLocks noGrp="1"/>
          </p:cNvSpPr>
          <p:nvPr>
            <p:ph sz="half" idx="14" hasCustomPrompt="1"/>
          </p:nvPr>
        </p:nvSpPr>
        <p:spPr>
          <a:xfrm>
            <a:off x="838200" y="2466975"/>
            <a:ext cx="5159375"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paragraph copy style</a:t>
            </a:r>
          </a:p>
        </p:txBody>
      </p:sp>
      <p:sp>
        <p:nvSpPr>
          <p:cNvPr id="14" name="Content Placeholder 2"/>
          <p:cNvSpPr>
            <a:spLocks noGrp="1"/>
          </p:cNvSpPr>
          <p:nvPr>
            <p:ph sz="half" idx="15" hasCustomPrompt="1"/>
          </p:nvPr>
        </p:nvSpPr>
        <p:spPr>
          <a:xfrm>
            <a:off x="6172200" y="2466975"/>
            <a:ext cx="5181600"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a:t>Click to edit Master paragraph copy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835610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a:t>Click to edit Master title style</a:t>
            </a:r>
          </a:p>
        </p:txBody>
      </p:sp>
      <p:sp>
        <p:nvSpPr>
          <p:cNvPr id="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a:p>
        </p:txBody>
      </p:sp>
      <p:sp>
        <p:nvSpPr>
          <p:cNvPr id="7"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759217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5578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2947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5"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228958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2613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8_Custom Layout">
  <p:cSld name="78_Custom Layout">
    <p:spTree>
      <p:nvGrpSpPr>
        <p:cNvPr id="1" name="Shape 56"/>
        <p:cNvGrpSpPr/>
        <p:nvPr/>
      </p:nvGrpSpPr>
      <p:grpSpPr>
        <a:xfrm>
          <a:off x="0" y="0"/>
          <a:ext cx="0" cy="0"/>
          <a:chOff x="0" y="0"/>
          <a:chExt cx="0" cy="0"/>
        </a:xfrm>
      </p:grpSpPr>
      <p:sp>
        <p:nvSpPr>
          <p:cNvPr id="57" name="Google Shape;57;p14"/>
          <p:cNvSpPr>
            <a:spLocks noGrp="1"/>
          </p:cNvSpPr>
          <p:nvPr>
            <p:ph type="pic" idx="2"/>
          </p:nvPr>
        </p:nvSpPr>
        <p:spPr>
          <a:xfrm>
            <a:off x="3143869" y="512676"/>
            <a:ext cx="4032400" cy="4032400"/>
          </a:xfrm>
          <a:prstGeom prst="rect">
            <a:avLst/>
          </a:prstGeom>
          <a:solidFill>
            <a:schemeClr val="accent5"/>
          </a:solid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8" name="Google Shape;58;p14"/>
          <p:cNvSpPr>
            <a:spLocks noGrp="1"/>
          </p:cNvSpPr>
          <p:nvPr>
            <p:ph type="pic" idx="3"/>
          </p:nvPr>
        </p:nvSpPr>
        <p:spPr>
          <a:xfrm>
            <a:off x="443372" y="2385083"/>
            <a:ext cx="4032400" cy="4032400"/>
          </a:xfrm>
          <a:prstGeom prst="rect">
            <a:avLst/>
          </a:prstGeom>
          <a:solidFill>
            <a:schemeClr val="accent5"/>
          </a:solidFill>
          <a:ln w="2540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lvl1pPr marR="0" lvl="0"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74360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1F3C-AD57-BD40-840E-8FD2C8D9A198}"/>
              </a:ext>
            </a:extLst>
          </p:cNvPr>
          <p:cNvSpPr>
            <a:spLocks noGrp="1"/>
          </p:cNvSpPr>
          <p:nvPr>
            <p:ph type="title"/>
          </p:nvPr>
        </p:nvSpPr>
        <p:spPr>
          <a:xfrm>
            <a:off x="723900" y="1287886"/>
            <a:ext cx="4649822"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3ED4C90-B3A6-BF4D-BCDE-034E0D26A717}"/>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707738-4B86-ED47-B47C-B4CAFBCB1F92}"/>
              </a:ext>
            </a:extLst>
          </p:cNvPr>
          <p:cNvSpPr>
            <a:spLocks noGrp="1"/>
          </p:cNvSpPr>
          <p:nvPr>
            <p:ph type="body" sz="half" idx="2" hasCustomPrompt="1"/>
          </p:nvPr>
        </p:nvSpPr>
        <p:spPr>
          <a:xfrm>
            <a:off x="723901" y="3189644"/>
            <a:ext cx="4649821" cy="3668355"/>
          </a:xfrm>
        </p:spPr>
        <p:txBody>
          <a:bodyPr>
            <a:normAutofit/>
          </a:bodyPr>
          <a:lstStyle>
            <a:lvl1pPr marL="285750" indent="-285750">
              <a:buFont typeface="Wingdings" pitchFamily="2" charset="2"/>
              <a:buChar char="§"/>
              <a:defRPr sz="1800" b="0" i="0">
                <a:solidFill>
                  <a:schemeClr val="bg1"/>
                </a:solidFill>
                <a:latin typeface="Galano Grotesque"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Make sure that the photo takes up half of the slide and isn’t stretched. </a:t>
            </a:r>
          </a:p>
          <a:p>
            <a:r>
              <a:rPr lang="en-US"/>
              <a:t>To ensure this, click on “Picture Format Tab&gt;Crop” and then press shift while dragging the corner of the photo within the bounding box.</a:t>
            </a:r>
          </a:p>
        </p:txBody>
      </p:sp>
    </p:spTree>
    <p:extLst>
      <p:ext uri="{BB962C8B-B14F-4D97-AF65-F5344CB8AC3E}">
        <p14:creationId xmlns:p14="http://schemas.microsoft.com/office/powerpoint/2010/main" val="4057329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5247709" y="637309"/>
            <a:ext cx="7407152" cy="5524916"/>
          </a:xfrm>
          <a:prstGeom prst="rect">
            <a:avLst/>
          </a:prstGeom>
        </p:spPr>
      </p:pic>
      <p:sp>
        <p:nvSpPr>
          <p:cNvPr id="8" name="Subtitle 2"/>
          <p:cNvSpPr>
            <a:spLocks noGrp="1"/>
          </p:cNvSpPr>
          <p:nvPr>
            <p:ph type="subTitle" idx="1"/>
          </p:nvPr>
        </p:nvSpPr>
        <p:spPr>
          <a:xfrm>
            <a:off x="3500581" y="3627438"/>
            <a:ext cx="7853217"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itle 1"/>
          <p:cNvSpPr>
            <a:spLocks noGrp="1"/>
          </p:cNvSpPr>
          <p:nvPr>
            <p:ph type="ctrTitle" hasCustomPrompt="1"/>
          </p:nvPr>
        </p:nvSpPr>
        <p:spPr>
          <a:xfrm>
            <a:off x="3500582" y="1147763"/>
            <a:ext cx="7853217"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0189" y="2715491"/>
            <a:ext cx="1636664" cy="1220770"/>
          </a:xfrm>
          <a:prstGeom prst="rect">
            <a:avLst/>
          </a:prstGeom>
        </p:spPr>
      </p:pic>
      <p:sp>
        <p:nvSpPr>
          <p:cNvPr id="1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1061776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838199" y="3627438"/>
            <a:ext cx="10515599"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itle 1"/>
          <p:cNvSpPr>
            <a:spLocks noGrp="1"/>
          </p:cNvSpPr>
          <p:nvPr>
            <p:ph type="ctrTitle" hasCustomPrompt="1"/>
          </p:nvPr>
        </p:nvSpPr>
        <p:spPr>
          <a:xfrm>
            <a:off x="838200" y="1147763"/>
            <a:ext cx="10515599"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3591161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38100" dist="38100" dir="2700000" algn="tl">
                    <a:srgbClr val="000000">
                      <a:alpha val="43137"/>
                    </a:srgbClr>
                  </a:outerShdw>
                </a:effectLst>
                <a:latin typeface="Gill Sans MT Condensed" charset="0"/>
                <a:ea typeface="Gill Sans MT Condensed" charset="0"/>
                <a:cs typeface="Gill Sans MT Condensed" charset="0"/>
              </a:defRPr>
            </a:lvl1pPr>
          </a:lstStyle>
          <a:p>
            <a:r>
              <a:rPr lang="en-US" dirty="0"/>
              <a:t>Photo background master title</a:t>
            </a:r>
          </a:p>
        </p:txBody>
      </p:sp>
      <p:sp>
        <p:nvSpPr>
          <p:cNvPr id="10"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003800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5"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4080294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7"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103643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ctrTitle" hasCustomPrompt="1"/>
          </p:nvPr>
        </p:nvSpPr>
        <p:spPr>
          <a:xfrm>
            <a:off x="838200" y="14463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6"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7" name="Picture 6">
            <a:hlinkClick r:id="" action="ppaction://macro?name=fron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2372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11"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3"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4"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285198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7"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648826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4"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paragraph copy style</a:t>
            </a:r>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20"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1533618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7"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a:hlinkClick r:id="" action="ppaction://macro?name=fron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2545129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sp>
        <p:nvSpPr>
          <p:cNvPr id="13"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baseline="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paragraph copy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9" name="Picture 8">
            <a:hlinkClick r:id="" action="ppaction://macro?name=fron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820808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2286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7956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bg1"/>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536354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606202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2" name="Content Placeholder 2"/>
          <p:cNvSpPr>
            <a:spLocks noGrp="1"/>
          </p:cNvSpPr>
          <p:nvPr>
            <p:ph sz="half" idx="13" hasCustomPrompt="1"/>
          </p:nvPr>
        </p:nvSpPr>
        <p:spPr>
          <a:xfrm>
            <a:off x="6172200" y="1825625"/>
            <a:ext cx="5181600" cy="4351338"/>
          </a:xfrm>
        </p:spPr>
        <p:txBody>
          <a:bodyPr>
            <a:normAutofit/>
          </a:bodyPr>
          <a:lstStyle>
            <a:lvl1pPr marL="228600" indent="-228600">
              <a:lnSpc>
                <a:spcPct val="110000"/>
              </a:lnSpc>
              <a:buFontTx/>
              <a:buBlip>
                <a:blip r:embed="rId2"/>
              </a:buBlip>
              <a:defRPr sz="2200" baseline="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404836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9" name="Content Placeholder 2"/>
          <p:cNvSpPr>
            <a:spLocks noGrp="1"/>
          </p:cNvSpPr>
          <p:nvPr>
            <p:ph sz="half" idx="14" hasCustomPrompt="1"/>
          </p:nvPr>
        </p:nvSpPr>
        <p:spPr>
          <a:xfrm>
            <a:off x="6172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2006234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839788"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3" hasCustomPrompt="1"/>
          </p:nvPr>
        </p:nvSpPr>
        <p:spPr>
          <a:xfrm>
            <a:off x="6172200"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2677894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12" name="Content Placeholder 2"/>
          <p:cNvSpPr>
            <a:spLocks noGrp="1"/>
          </p:cNvSpPr>
          <p:nvPr>
            <p:ph sz="half" idx="14" hasCustomPrompt="1"/>
          </p:nvPr>
        </p:nvSpPr>
        <p:spPr>
          <a:xfrm>
            <a:off x="838200" y="2466975"/>
            <a:ext cx="5159375"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14" name="Content Placeholder 2"/>
          <p:cNvSpPr>
            <a:spLocks noGrp="1"/>
          </p:cNvSpPr>
          <p:nvPr>
            <p:ph sz="half" idx="15" hasCustomPrompt="1"/>
          </p:nvPr>
        </p:nvSpPr>
        <p:spPr>
          <a:xfrm>
            <a:off x="6172200" y="2466975"/>
            <a:ext cx="5181600"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48059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ctrTitle" hasCustomPrompt="1"/>
          </p:nvPr>
        </p:nvSpPr>
        <p:spPr>
          <a:xfrm>
            <a:off x="838200" y="14463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6"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7" name="Picture 6">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22904090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7"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3855031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xt Only (2 Column)">
    <p:bg>
      <p:bgRef idx="1002">
        <a:schemeClr val="bg1"/>
      </p:bgRef>
    </p:bg>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0691AB14-E89C-9041-8D24-9AE9E3426C3B}"/>
              </a:ext>
            </a:extLst>
          </p:cNvPr>
          <p:cNvSpPr>
            <a:spLocks noGrp="1"/>
          </p:cNvSpPr>
          <p:nvPr>
            <p:ph type="title" hasCustomPrompt="1"/>
          </p:nvPr>
        </p:nvSpPr>
        <p:spPr>
          <a:xfrm>
            <a:off x="1676401" y="2444297"/>
            <a:ext cx="4637314" cy="1047840"/>
          </a:xfrm>
          <a:prstGeom prst="rect">
            <a:avLst/>
          </a:prstGeom>
        </p:spPr>
        <p:txBody>
          <a:bodyPr/>
          <a:lstStyle>
            <a:lvl1pPr>
              <a:defRPr sz="4000" b="1">
                <a:solidFill>
                  <a:srgbClr val="001637"/>
                </a:solidFill>
              </a:defRPr>
            </a:lvl1pPr>
          </a:lstStyle>
          <a:p>
            <a:r>
              <a:rPr lang="en-US" dirty="0"/>
              <a:t>TWO COLUMN TEXT ONLY SLIDE</a:t>
            </a:r>
          </a:p>
        </p:txBody>
      </p:sp>
      <p:sp>
        <p:nvSpPr>
          <p:cNvPr id="21" name="Text Placeholder 8">
            <a:extLst>
              <a:ext uri="{FF2B5EF4-FFF2-40B4-BE49-F238E27FC236}">
                <a16:creationId xmlns:a16="http://schemas.microsoft.com/office/drawing/2014/main" id="{8B70595D-8997-9443-9EF5-800D7BA2D9D9}"/>
              </a:ext>
            </a:extLst>
          </p:cNvPr>
          <p:cNvSpPr>
            <a:spLocks noGrp="1"/>
          </p:cNvSpPr>
          <p:nvPr>
            <p:ph type="body" sz="quarter" idx="10" hasCustomPrompt="1"/>
          </p:nvPr>
        </p:nvSpPr>
        <p:spPr>
          <a:xfrm>
            <a:off x="1676401" y="3778118"/>
            <a:ext cx="9711487" cy="2576513"/>
          </a:xfrm>
          <a:prstGeom prst="rect">
            <a:avLst/>
          </a:prstGeom>
        </p:spPr>
        <p:txBody>
          <a:bodyPr numCol="2" spcCol="274320"/>
          <a:lstStyle>
            <a:lvl1pPr marL="171450" marR="0" indent="-171450" algn="l" defTabSz="914400" rtl="0" eaLnBrk="1" fontAlgn="auto" latinLnBrk="0" hangingPunct="1">
              <a:lnSpc>
                <a:spcPts val="1780"/>
              </a:lnSpc>
              <a:spcBef>
                <a:spcPts val="1000"/>
              </a:spcBef>
              <a:spcAft>
                <a:spcPts val="0"/>
              </a:spcAft>
              <a:buClrTx/>
              <a:buSzTx/>
              <a:buFont typeface="Arial" panose="020B0604020202020204" pitchFamily="34" charset="0"/>
              <a:buChar char="•"/>
              <a:tabLst/>
              <a:defRPr sz="1200">
                <a:solidFill>
                  <a:schemeClr val="bg1">
                    <a:lumMod val="65000"/>
                  </a:schemeClr>
                </a:solidFill>
              </a:defRPr>
            </a:lvl1pPr>
            <a:lvl2pPr>
              <a:defRPr sz="1600"/>
            </a:lvl2pPr>
            <a:lvl3pPr>
              <a:defRPr sz="1600"/>
            </a:lvl3pPr>
            <a:lvl4pPr>
              <a:defRPr sz="1600"/>
            </a:lvl4pPr>
            <a:lvl5pPr>
              <a:defRPr sz="16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sodales</a:t>
            </a:r>
            <a:r>
              <a:rPr lang="en-US" dirty="0"/>
              <a:t> </a:t>
            </a:r>
            <a:r>
              <a:rPr lang="en-US" dirty="0" err="1"/>
              <a:t>tellus</a:t>
            </a:r>
            <a:r>
              <a:rPr lang="en-US" dirty="0"/>
              <a:t> </a:t>
            </a:r>
            <a:r>
              <a:rPr lang="en-US" dirty="0" err="1"/>
              <a:t>odio</a:t>
            </a:r>
            <a:r>
              <a:rPr lang="en-US" dirty="0"/>
              <a:t>, </a:t>
            </a:r>
            <a:r>
              <a:rPr lang="en-US" dirty="0" err="1"/>
              <a:t>suscipit</a:t>
            </a:r>
            <a:r>
              <a:rPr lang="en-US" dirty="0"/>
              <a:t> </a:t>
            </a:r>
            <a:r>
              <a:rPr lang="en-US" dirty="0" err="1"/>
              <a:t>volutpat</a:t>
            </a:r>
            <a:r>
              <a:rPr lang="en-US" dirty="0"/>
              <a:t> </a:t>
            </a:r>
            <a:r>
              <a:rPr lang="en-US" dirty="0" err="1"/>
              <a:t>quam</a:t>
            </a:r>
            <a:r>
              <a:rPr lang="en-US" dirty="0"/>
              <a:t> </a:t>
            </a:r>
            <a:r>
              <a:rPr lang="en-US" dirty="0" err="1"/>
              <a:t>luctus</a:t>
            </a:r>
            <a:r>
              <a:rPr lang="en-US" dirty="0"/>
              <a:t> non. Nunc </a:t>
            </a:r>
            <a:r>
              <a:rPr lang="en-US" dirty="0" err="1"/>
              <a:t>mattis</a:t>
            </a:r>
            <a:r>
              <a:rPr lang="en-US" dirty="0"/>
              <a:t> </a:t>
            </a:r>
            <a:r>
              <a:rPr lang="en-US" dirty="0" err="1"/>
              <a:t>lectus</a:t>
            </a:r>
            <a:r>
              <a:rPr lang="en-US" dirty="0"/>
              <a:t> a </a:t>
            </a:r>
            <a:r>
              <a:rPr lang="en-US" dirty="0" err="1"/>
              <a:t>nulla</a:t>
            </a:r>
            <a:r>
              <a:rPr lang="en-US" dirty="0"/>
              <a:t> </a:t>
            </a:r>
            <a:r>
              <a:rPr lang="en-US" dirty="0" err="1"/>
              <a:t>aliquet</a:t>
            </a:r>
            <a:r>
              <a:rPr lang="en-US" dirty="0"/>
              <a:t>, sed </a:t>
            </a:r>
            <a:r>
              <a:rPr lang="en-US" dirty="0" err="1"/>
              <a:t>finibus</a:t>
            </a:r>
            <a:r>
              <a:rPr lang="en-US" dirty="0"/>
              <a:t> </a:t>
            </a:r>
            <a:r>
              <a:rPr lang="en-US" dirty="0" err="1"/>
              <a:t>eros</a:t>
            </a:r>
            <a:r>
              <a:rPr lang="en-US" dirty="0"/>
              <a:t> </a:t>
            </a:r>
            <a:r>
              <a:rPr lang="en-US" dirty="0" err="1"/>
              <a:t>imperdiet</a:t>
            </a:r>
            <a:r>
              <a:rPr lang="en-US" dirty="0"/>
              <a:t>. </a:t>
            </a:r>
          </a:p>
          <a:p>
            <a:pPr lvl="0"/>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Maecenas </a:t>
            </a:r>
            <a:r>
              <a:rPr lang="en-US" dirty="0" err="1"/>
              <a:t>odio</a:t>
            </a:r>
            <a:r>
              <a:rPr lang="en-US" dirty="0"/>
              <a:t> </a:t>
            </a:r>
            <a:r>
              <a:rPr lang="en-US" dirty="0" err="1"/>
              <a:t>elit</a:t>
            </a:r>
            <a:r>
              <a:rPr lang="en-US" dirty="0"/>
              <a:t>, </a:t>
            </a:r>
            <a:r>
              <a:rPr lang="en-US" dirty="0" err="1"/>
              <a:t>consequat</a:t>
            </a:r>
            <a:r>
              <a:rPr lang="en-US" dirty="0"/>
              <a:t> in </a:t>
            </a:r>
            <a:r>
              <a:rPr lang="en-US" dirty="0" err="1"/>
              <a:t>quam</a:t>
            </a:r>
            <a:r>
              <a:rPr lang="en-US" dirty="0"/>
              <a:t> ac, cursus </a:t>
            </a:r>
            <a:r>
              <a:rPr lang="en-US" dirty="0" err="1"/>
              <a:t>tincidunt</a:t>
            </a:r>
            <a:r>
              <a:rPr lang="en-US" dirty="0"/>
              <a:t> </a:t>
            </a:r>
            <a:r>
              <a:rPr lang="en-US" dirty="0" err="1"/>
              <a:t>nibh</a:t>
            </a:r>
            <a:r>
              <a:rPr lang="en-US" dirty="0"/>
              <a:t>. </a:t>
            </a:r>
            <a:r>
              <a:rPr lang="en-US" dirty="0" err="1"/>
              <a:t>Donec</a:t>
            </a:r>
            <a:r>
              <a:rPr lang="en-US" dirty="0"/>
              <a:t> ac </a:t>
            </a:r>
            <a:r>
              <a:rPr lang="en-US" dirty="0" err="1"/>
              <a:t>accumsan</a:t>
            </a:r>
            <a:r>
              <a:rPr lang="en-US" dirty="0"/>
              <a:t> </a:t>
            </a:r>
            <a:r>
              <a:rPr lang="en-US" dirty="0" err="1"/>
              <a:t>massa</a:t>
            </a:r>
            <a:r>
              <a:rPr lang="en-US" dirty="0"/>
              <a:t>. </a:t>
            </a:r>
            <a:r>
              <a:rPr lang="en-US" dirty="0" err="1"/>
              <a:t>Nullam</a:t>
            </a:r>
            <a:r>
              <a:rPr lang="en-US" dirty="0"/>
              <a:t> </a:t>
            </a:r>
            <a:r>
              <a:rPr lang="en-US" dirty="0" err="1"/>
              <a:t>facilisis</a:t>
            </a:r>
            <a:r>
              <a:rPr lang="en-US" dirty="0"/>
              <a:t> </a:t>
            </a:r>
            <a:r>
              <a:rPr lang="en-US" dirty="0" err="1"/>
              <a:t>lectus</a:t>
            </a:r>
            <a:r>
              <a:rPr lang="en-US" dirty="0"/>
              <a:t> </a:t>
            </a:r>
            <a:r>
              <a:rPr lang="en-US" dirty="0" err="1"/>
              <a:t>varius</a:t>
            </a:r>
            <a:r>
              <a:rPr lang="en-US" dirty="0"/>
              <a:t> </a:t>
            </a:r>
            <a:r>
              <a:rPr lang="en-US" dirty="0" err="1"/>
              <a:t>nibh</a:t>
            </a:r>
            <a:r>
              <a:rPr lang="en-US" dirty="0"/>
              <a:t> </a:t>
            </a:r>
            <a:r>
              <a:rPr lang="en-US" dirty="0" err="1"/>
              <a:t>faucibus</a:t>
            </a:r>
            <a:r>
              <a:rPr lang="en-US" dirty="0"/>
              <a:t> maximus. </a:t>
            </a:r>
          </a:p>
          <a:p>
            <a:pPr lvl="0"/>
            <a:r>
              <a:rPr lang="en-US" dirty="0" err="1"/>
              <a:t>Pellentesque</a:t>
            </a:r>
            <a:r>
              <a:rPr lang="en-US" dirty="0"/>
              <a:t> </a:t>
            </a:r>
            <a:r>
              <a:rPr lang="en-US" dirty="0" err="1"/>
              <a:t>nulla</a:t>
            </a:r>
            <a:r>
              <a:rPr lang="en-US" dirty="0"/>
              <a:t> </a:t>
            </a:r>
            <a:r>
              <a:rPr lang="en-US" dirty="0" err="1"/>
              <a:t>urna</a:t>
            </a:r>
            <a:r>
              <a:rPr lang="en-US" dirty="0"/>
              <a:t>, </a:t>
            </a:r>
            <a:r>
              <a:rPr lang="en-US" dirty="0" err="1"/>
              <a:t>eleifend</a:t>
            </a:r>
            <a:r>
              <a:rPr lang="en-US" dirty="0"/>
              <a:t> gravida mi </a:t>
            </a:r>
            <a:r>
              <a:rPr lang="en-US" dirty="0" err="1"/>
              <a:t>eget</a:t>
            </a:r>
            <a:r>
              <a:rPr lang="en-US" dirty="0"/>
              <a:t>, </a:t>
            </a:r>
            <a:r>
              <a:rPr lang="en-US" dirty="0" err="1"/>
              <a:t>malesuada</a:t>
            </a:r>
            <a:r>
              <a:rPr lang="en-US" dirty="0"/>
              <a:t> gravida </a:t>
            </a:r>
            <a:r>
              <a:rPr lang="en-US" dirty="0" err="1"/>
              <a:t>tellus</a:t>
            </a:r>
            <a:r>
              <a:rPr lang="en-US" dirty="0"/>
              <a:t>. </a:t>
            </a:r>
            <a:r>
              <a:rPr lang="en-US" dirty="0" err="1"/>
              <a:t>Vivamus</a:t>
            </a:r>
            <a:r>
              <a:rPr lang="en-US" dirty="0"/>
              <a:t> </a:t>
            </a:r>
            <a:r>
              <a:rPr lang="en-US" dirty="0" err="1"/>
              <a:t>volutpat</a:t>
            </a:r>
            <a:r>
              <a:rPr lang="en-US" dirty="0"/>
              <a:t>, </a:t>
            </a:r>
            <a:r>
              <a:rPr lang="en-US" dirty="0" err="1"/>
              <a:t>nulla</a:t>
            </a:r>
            <a:r>
              <a:rPr lang="en-US" dirty="0"/>
              <a:t> id </a:t>
            </a:r>
            <a:r>
              <a:rPr lang="en-US" dirty="0" err="1"/>
              <a:t>mollis</a:t>
            </a:r>
            <a:r>
              <a:rPr lang="en-US" dirty="0"/>
              <a:t> </a:t>
            </a:r>
            <a:r>
              <a:rPr lang="en-US" dirty="0" err="1"/>
              <a:t>venenatis</a:t>
            </a:r>
            <a:r>
              <a:rPr lang="en-US" dirty="0"/>
              <a:t>, </a:t>
            </a:r>
            <a:r>
              <a:rPr lang="en-US" dirty="0" err="1"/>
              <a:t>tellus</a:t>
            </a:r>
            <a:endParaRPr lang="en-US" dirty="0"/>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sodales</a:t>
            </a:r>
            <a:r>
              <a:rPr lang="en-US" dirty="0"/>
              <a:t> </a:t>
            </a:r>
            <a:r>
              <a:rPr lang="en-US" dirty="0" err="1"/>
              <a:t>tellus</a:t>
            </a:r>
            <a:r>
              <a:rPr lang="en-US" dirty="0"/>
              <a:t> </a:t>
            </a:r>
            <a:r>
              <a:rPr lang="en-US" dirty="0" err="1"/>
              <a:t>odio</a:t>
            </a:r>
            <a:r>
              <a:rPr lang="en-US" dirty="0"/>
              <a:t>, </a:t>
            </a:r>
            <a:r>
              <a:rPr lang="en-US" dirty="0" err="1"/>
              <a:t>suscipit</a:t>
            </a:r>
            <a:r>
              <a:rPr lang="en-US" dirty="0"/>
              <a:t> </a:t>
            </a:r>
            <a:r>
              <a:rPr lang="en-US" dirty="0" err="1"/>
              <a:t>volutpat</a:t>
            </a:r>
            <a:r>
              <a:rPr lang="en-US" dirty="0"/>
              <a:t> </a:t>
            </a:r>
            <a:r>
              <a:rPr lang="en-US" dirty="0" err="1"/>
              <a:t>quam</a:t>
            </a:r>
            <a:r>
              <a:rPr lang="en-US" dirty="0"/>
              <a:t> </a:t>
            </a:r>
            <a:r>
              <a:rPr lang="en-US" dirty="0" err="1"/>
              <a:t>luctus</a:t>
            </a:r>
            <a:r>
              <a:rPr lang="en-US" dirty="0"/>
              <a:t> non. Nunc </a:t>
            </a:r>
            <a:r>
              <a:rPr lang="en-US" dirty="0" err="1"/>
              <a:t>mattis</a:t>
            </a:r>
            <a:r>
              <a:rPr lang="en-US" dirty="0"/>
              <a:t> </a:t>
            </a:r>
            <a:r>
              <a:rPr lang="en-US" dirty="0" err="1"/>
              <a:t>lectus</a:t>
            </a:r>
            <a:r>
              <a:rPr lang="en-US" dirty="0"/>
              <a:t> a </a:t>
            </a:r>
            <a:r>
              <a:rPr lang="en-US" dirty="0" err="1"/>
              <a:t>nulla</a:t>
            </a:r>
            <a:r>
              <a:rPr lang="en-US" dirty="0"/>
              <a:t> </a:t>
            </a:r>
            <a:r>
              <a:rPr lang="en-US" dirty="0" err="1"/>
              <a:t>aliquet</a:t>
            </a:r>
            <a:r>
              <a:rPr lang="en-US" dirty="0"/>
              <a:t>, sed </a:t>
            </a:r>
            <a:r>
              <a:rPr lang="en-US" dirty="0" err="1"/>
              <a:t>finibus</a:t>
            </a:r>
            <a:r>
              <a:rPr lang="en-US" dirty="0"/>
              <a:t> </a:t>
            </a:r>
            <a:r>
              <a:rPr lang="en-US" dirty="0" err="1"/>
              <a:t>eros</a:t>
            </a:r>
            <a:r>
              <a:rPr lang="en-US" dirty="0"/>
              <a:t> </a:t>
            </a:r>
            <a:r>
              <a:rPr lang="en-US" dirty="0" err="1"/>
              <a:t>imperdiet</a:t>
            </a:r>
            <a:r>
              <a:rPr lang="en-US" dirty="0"/>
              <a:t>. </a:t>
            </a:r>
          </a:p>
          <a:p>
            <a:pPr lvl="0"/>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Maecenas </a:t>
            </a:r>
            <a:r>
              <a:rPr lang="en-US" dirty="0" err="1"/>
              <a:t>odio</a:t>
            </a:r>
            <a:r>
              <a:rPr lang="en-US" dirty="0"/>
              <a:t> </a:t>
            </a:r>
            <a:r>
              <a:rPr lang="en-US" dirty="0" err="1"/>
              <a:t>elit</a:t>
            </a:r>
            <a:r>
              <a:rPr lang="en-US" dirty="0"/>
              <a:t>, </a:t>
            </a:r>
            <a:r>
              <a:rPr lang="en-US" dirty="0" err="1"/>
              <a:t>consequat</a:t>
            </a:r>
            <a:r>
              <a:rPr lang="en-US" dirty="0"/>
              <a:t> in </a:t>
            </a:r>
            <a:r>
              <a:rPr lang="en-US" dirty="0" err="1"/>
              <a:t>quam</a:t>
            </a:r>
            <a:r>
              <a:rPr lang="en-US" dirty="0"/>
              <a:t> ac, cursus </a:t>
            </a:r>
            <a:r>
              <a:rPr lang="en-US" dirty="0" err="1"/>
              <a:t>tincidunt</a:t>
            </a:r>
            <a:r>
              <a:rPr lang="en-US" dirty="0"/>
              <a:t> </a:t>
            </a:r>
            <a:r>
              <a:rPr lang="en-US" dirty="0" err="1"/>
              <a:t>nibh</a:t>
            </a:r>
            <a:r>
              <a:rPr lang="en-US" dirty="0"/>
              <a:t>. </a:t>
            </a:r>
            <a:r>
              <a:rPr lang="en-US" dirty="0" err="1"/>
              <a:t>Donec</a:t>
            </a:r>
            <a:r>
              <a:rPr lang="en-US" dirty="0"/>
              <a:t> ac </a:t>
            </a:r>
            <a:r>
              <a:rPr lang="en-US" dirty="0" err="1"/>
              <a:t>accumsan</a:t>
            </a:r>
            <a:r>
              <a:rPr lang="en-US" dirty="0"/>
              <a:t> </a:t>
            </a:r>
            <a:r>
              <a:rPr lang="en-US" dirty="0" err="1"/>
              <a:t>massa</a:t>
            </a:r>
            <a:r>
              <a:rPr lang="en-US" dirty="0"/>
              <a:t>. </a:t>
            </a:r>
            <a:r>
              <a:rPr lang="en-US" dirty="0" err="1"/>
              <a:t>Nullam</a:t>
            </a:r>
            <a:r>
              <a:rPr lang="en-US" dirty="0"/>
              <a:t> </a:t>
            </a:r>
            <a:r>
              <a:rPr lang="en-US" dirty="0" err="1"/>
              <a:t>facilisis</a:t>
            </a:r>
            <a:r>
              <a:rPr lang="en-US" dirty="0"/>
              <a:t> </a:t>
            </a:r>
            <a:r>
              <a:rPr lang="en-US" dirty="0" err="1"/>
              <a:t>lectus</a:t>
            </a:r>
            <a:r>
              <a:rPr lang="en-US" dirty="0"/>
              <a:t> </a:t>
            </a:r>
            <a:r>
              <a:rPr lang="en-US" dirty="0" err="1"/>
              <a:t>varius</a:t>
            </a:r>
            <a:r>
              <a:rPr lang="en-US" dirty="0"/>
              <a:t> </a:t>
            </a:r>
            <a:r>
              <a:rPr lang="en-US" dirty="0" err="1"/>
              <a:t>nibh</a:t>
            </a:r>
            <a:r>
              <a:rPr lang="en-US" dirty="0"/>
              <a:t> </a:t>
            </a:r>
            <a:r>
              <a:rPr lang="en-US" dirty="0" err="1"/>
              <a:t>faucibus</a:t>
            </a:r>
            <a:r>
              <a:rPr lang="en-US" dirty="0"/>
              <a:t> maximus. </a:t>
            </a:r>
          </a:p>
          <a:p>
            <a:pPr lvl="0"/>
            <a:r>
              <a:rPr lang="en-US" dirty="0" err="1"/>
              <a:t>Pellentesque</a:t>
            </a:r>
            <a:r>
              <a:rPr lang="en-US" dirty="0"/>
              <a:t> </a:t>
            </a:r>
            <a:r>
              <a:rPr lang="en-US" dirty="0" err="1"/>
              <a:t>nulla</a:t>
            </a:r>
            <a:r>
              <a:rPr lang="en-US" dirty="0"/>
              <a:t> </a:t>
            </a:r>
            <a:r>
              <a:rPr lang="en-US" dirty="0" err="1"/>
              <a:t>urna</a:t>
            </a:r>
            <a:r>
              <a:rPr lang="en-US" dirty="0"/>
              <a:t>, </a:t>
            </a:r>
            <a:r>
              <a:rPr lang="en-US" dirty="0" err="1"/>
              <a:t>eleifend</a:t>
            </a:r>
            <a:r>
              <a:rPr lang="en-US" dirty="0"/>
              <a:t> gravida mi </a:t>
            </a:r>
            <a:r>
              <a:rPr lang="en-US" dirty="0" err="1"/>
              <a:t>eget</a:t>
            </a:r>
            <a:r>
              <a:rPr lang="en-US" dirty="0"/>
              <a:t>, </a:t>
            </a:r>
            <a:r>
              <a:rPr lang="en-US" dirty="0" err="1"/>
              <a:t>malesuada</a:t>
            </a:r>
            <a:r>
              <a:rPr lang="en-US" dirty="0"/>
              <a:t> gravida </a:t>
            </a:r>
            <a:r>
              <a:rPr lang="en-US" dirty="0" err="1"/>
              <a:t>tellus</a:t>
            </a:r>
            <a:r>
              <a:rPr lang="en-US" dirty="0"/>
              <a:t>. </a:t>
            </a:r>
            <a:r>
              <a:rPr lang="en-US" dirty="0" err="1"/>
              <a:t>Vivamus</a:t>
            </a:r>
            <a:r>
              <a:rPr lang="en-US" dirty="0"/>
              <a:t> </a:t>
            </a:r>
            <a:r>
              <a:rPr lang="en-US" dirty="0" err="1"/>
              <a:t>volutpat</a:t>
            </a:r>
            <a:r>
              <a:rPr lang="en-US" dirty="0"/>
              <a:t>, </a:t>
            </a:r>
            <a:r>
              <a:rPr lang="en-US" dirty="0" err="1"/>
              <a:t>nulla</a:t>
            </a:r>
            <a:r>
              <a:rPr lang="en-US" dirty="0"/>
              <a:t> id </a:t>
            </a:r>
            <a:r>
              <a:rPr lang="en-US" dirty="0" err="1"/>
              <a:t>mollis</a:t>
            </a:r>
            <a:r>
              <a:rPr lang="en-US" dirty="0"/>
              <a:t> </a:t>
            </a:r>
            <a:r>
              <a:rPr lang="en-US" dirty="0" err="1"/>
              <a:t>venenatis</a:t>
            </a:r>
            <a:r>
              <a:rPr lang="en-US" dirty="0"/>
              <a:t>, </a:t>
            </a:r>
            <a:r>
              <a:rPr lang="en-US" dirty="0" err="1"/>
              <a:t>tellus</a:t>
            </a:r>
            <a:endParaRPr lang="en-US" dirty="0"/>
          </a:p>
          <a:p>
            <a:pPr lvl="0"/>
            <a:endParaRPr lang="en-US" dirty="0"/>
          </a:p>
        </p:txBody>
      </p:sp>
    </p:spTree>
    <p:extLst>
      <p:ext uri="{BB962C8B-B14F-4D97-AF65-F5344CB8AC3E}">
        <p14:creationId xmlns:p14="http://schemas.microsoft.com/office/powerpoint/2010/main" val="420654384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5000"/>
            <a:extLst>
              <a:ext uri="{28A0092B-C50C-407E-A947-70E740481C1C}">
                <a14:useLocalDpi xmlns:a14="http://schemas.microsoft.com/office/drawing/2010/main"/>
              </a:ext>
            </a:extLst>
          </a:blip>
          <a:stretch>
            <a:fillRect/>
          </a:stretch>
        </p:blipFill>
        <p:spPr>
          <a:xfrm>
            <a:off x="5247709" y="637309"/>
            <a:ext cx="7407152" cy="5524916"/>
          </a:xfrm>
          <a:prstGeom prst="rect">
            <a:avLst/>
          </a:prstGeom>
        </p:spPr>
      </p:pic>
      <p:sp>
        <p:nvSpPr>
          <p:cNvPr id="8" name="Subtitle 2"/>
          <p:cNvSpPr>
            <a:spLocks noGrp="1"/>
          </p:cNvSpPr>
          <p:nvPr>
            <p:ph type="subTitle" idx="1"/>
          </p:nvPr>
        </p:nvSpPr>
        <p:spPr>
          <a:xfrm>
            <a:off x="3500581" y="3627438"/>
            <a:ext cx="7853217"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itle 1"/>
          <p:cNvSpPr>
            <a:spLocks noGrp="1"/>
          </p:cNvSpPr>
          <p:nvPr>
            <p:ph type="ctrTitle" hasCustomPrompt="1"/>
          </p:nvPr>
        </p:nvSpPr>
        <p:spPr>
          <a:xfrm>
            <a:off x="3500582" y="1147763"/>
            <a:ext cx="7853217"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189" y="2715491"/>
            <a:ext cx="1636664" cy="1220770"/>
          </a:xfrm>
          <a:prstGeom prst="rect">
            <a:avLst/>
          </a:prstGeom>
        </p:spPr>
      </p:pic>
      <p:sp>
        <p:nvSpPr>
          <p:cNvPr id="1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1537831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838199" y="3627438"/>
            <a:ext cx="10515599" cy="1655762"/>
          </a:xfrm>
        </p:spPr>
        <p:txBody>
          <a:bodyPr>
            <a:normAutofit/>
          </a:bodyPr>
          <a:lstStyle>
            <a:lvl1pPr marL="0" indent="0" algn="l">
              <a:buNone/>
              <a:defRPr sz="2200">
                <a:solidFill>
                  <a:schemeClr val="bg2"/>
                </a:solidFill>
                <a:latin typeface="Cambria" charset="0"/>
                <a:ea typeface="Cambria" charset="0"/>
                <a:cs typeface="Cambr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itle 1"/>
          <p:cNvSpPr>
            <a:spLocks noGrp="1"/>
          </p:cNvSpPr>
          <p:nvPr>
            <p:ph type="ctrTitle" hasCustomPrompt="1"/>
          </p:nvPr>
        </p:nvSpPr>
        <p:spPr>
          <a:xfrm>
            <a:off x="838200" y="1147763"/>
            <a:ext cx="10515599" cy="2387600"/>
          </a:xfrm>
        </p:spPr>
        <p:txBody>
          <a:bodyPr anchor="b">
            <a:normAutofit/>
          </a:bodyPr>
          <a:lstStyle>
            <a:lvl1pPr algn="l">
              <a:defRPr sz="4000" b="1" i="0" kern="0" cap="all" spc="2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4046905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38100" dist="38100" dir="2700000" algn="tl">
                    <a:srgbClr val="000000">
                      <a:alpha val="43137"/>
                    </a:srgbClr>
                  </a:outerShdw>
                </a:effectLst>
                <a:latin typeface="Gill Sans MT Condensed" charset="0"/>
                <a:ea typeface="Gill Sans MT Condensed" charset="0"/>
                <a:cs typeface="Gill Sans MT Condensed" charset="0"/>
              </a:defRPr>
            </a:lvl1pPr>
          </a:lstStyle>
          <a:p>
            <a:r>
              <a:rPr lang="en-US" dirty="0"/>
              <a:t>Photo background master title</a:t>
            </a:r>
          </a:p>
        </p:txBody>
      </p:sp>
      <p:sp>
        <p:nvSpPr>
          <p:cNvPr id="10"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2119214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5"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979770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5098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7"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049833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ctrTitle" hasCustomPrompt="1"/>
          </p:nvPr>
        </p:nvSpPr>
        <p:spPr>
          <a:xfrm>
            <a:off x="838200" y="1446332"/>
            <a:ext cx="10515600" cy="3781690"/>
          </a:xfrm>
          <a:effectLst/>
        </p:spPr>
        <p:txBody>
          <a:bodyPr anchor="ctr">
            <a:normAutofit/>
          </a:bodyPr>
          <a:lstStyle>
            <a:lvl1pPr algn="l">
              <a:defRPr sz="4400" b="1" i="0" kern="0" cap="all" spc="200" baseline="0">
                <a:solidFill>
                  <a:srgbClr val="FFFFFF"/>
                </a:solidFill>
                <a:effectLst>
                  <a:outerShdw blurRad="419100" algn="ctr" rotWithShape="0">
                    <a:prstClr val="black">
                      <a:alpha val="46000"/>
                    </a:prstClr>
                  </a:outerShdw>
                </a:effectLst>
                <a:latin typeface="Gill Sans MT Condensed" charset="0"/>
                <a:ea typeface="Gill Sans MT Condensed" charset="0"/>
                <a:cs typeface="Gill Sans MT Condensed" charset="0"/>
              </a:defRPr>
            </a:lvl1pPr>
          </a:lstStyle>
          <a:p>
            <a:r>
              <a:rPr lang="en-US" dirty="0"/>
              <a:t>Photo background</a:t>
            </a:r>
            <a:br>
              <a:rPr lang="en-US" dirty="0"/>
            </a:br>
            <a:r>
              <a:rPr lang="en-US" dirty="0"/>
              <a:t>master title</a:t>
            </a:r>
          </a:p>
        </p:txBody>
      </p:sp>
      <p:sp>
        <p:nvSpPr>
          <p:cNvPr id="6" name="Date Placeholder 3"/>
          <p:cNvSpPr>
            <a:spLocks noGrp="1"/>
          </p:cNvSpPr>
          <p:nvPr>
            <p:ph type="dt" sz="half" idx="10"/>
          </p:nvPr>
        </p:nvSpPr>
        <p:spPr>
          <a:xfrm>
            <a:off x="838200" y="6291698"/>
            <a:ext cx="2743200" cy="365125"/>
          </a:xfrm>
        </p:spPr>
        <p:txBody>
          <a:bodyPr/>
          <a:lstStyle>
            <a:lvl1pPr>
              <a:defRPr>
                <a:solidFill>
                  <a:srgbClr val="FFFFFF"/>
                </a:solidFill>
                <a:effectLst>
                  <a:outerShdw blurRad="152400" sx="102000" sy="102000" algn="ctr" rotWithShape="0">
                    <a:prstClr val="black"/>
                  </a:outerShdw>
                </a:effectLst>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7" name="Picture 6">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280797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11"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3"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4"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2185355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4"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paragraph copy style</a:t>
            </a:r>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20"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86534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11"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3"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4"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2934686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7"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522558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sp>
        <p:nvSpPr>
          <p:cNvPr id="13"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baseline="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paragraph copy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6"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9" name="Picture 8">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721070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2286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2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1"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2"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791827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bg1"/>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2191555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marL="0" indent="0">
              <a:lnSpc>
                <a:spcPct val="110000"/>
              </a:lnSpc>
              <a:spcBef>
                <a:spcPts val="400"/>
              </a:spcBef>
              <a:spcAft>
                <a:spcPts val="1800"/>
              </a:spcAft>
              <a:buSzPct val="100000"/>
              <a:buFontTx/>
              <a:buNone/>
              <a:defRPr sz="2200" baseline="0">
                <a:solidFill>
                  <a:schemeClr val="accent5"/>
                </a:solidFill>
                <a:latin typeface="Cambria" charset="0"/>
                <a:ea typeface="Cambria" charset="0"/>
                <a:cs typeface="Cambria" charset="0"/>
              </a:defRPr>
            </a:lvl1pPr>
            <a:lvl2pPr marL="685800" indent="-228600">
              <a:lnSpc>
                <a:spcPct val="110000"/>
              </a:lnSpc>
              <a:spcBef>
                <a:spcPts val="600"/>
              </a:spcBef>
              <a:spcAft>
                <a:spcPts val="600"/>
              </a:spcAft>
              <a:buSzPct val="100000"/>
              <a:buFontTx/>
              <a:buBlip>
                <a:blip r:embed="rId2"/>
              </a:buBlip>
              <a:defRPr sz="2400">
                <a:solidFill>
                  <a:schemeClr val="accent5"/>
                </a:solidFill>
                <a:latin typeface="Cambria" charset="0"/>
                <a:ea typeface="Cambria" charset="0"/>
                <a:cs typeface="Cambria" charset="0"/>
              </a:defRPr>
            </a:lvl2pPr>
            <a:lvl3pPr marL="1143000" indent="-228600">
              <a:lnSpc>
                <a:spcPct val="110000"/>
              </a:lnSpc>
              <a:spcBef>
                <a:spcPts val="600"/>
              </a:spcBef>
              <a:spcAft>
                <a:spcPts val="600"/>
              </a:spcAft>
              <a:buSzPct val="100000"/>
              <a:buFontTx/>
              <a:buBlip>
                <a:blip r:embed="rId2"/>
              </a:buBlip>
              <a:defRPr sz="2000">
                <a:solidFill>
                  <a:schemeClr val="accent5"/>
                </a:solidFill>
                <a:latin typeface="Cambria" charset="0"/>
                <a:ea typeface="Cambria" charset="0"/>
                <a:cs typeface="Cambria" charset="0"/>
              </a:defRPr>
            </a:lvl3pPr>
            <a:lvl4pPr marL="1600200" indent="-228600">
              <a:buSzPct val="100000"/>
              <a:buFontTx/>
              <a:buBlip>
                <a:blip r:embed="rId2"/>
              </a:buBlip>
              <a:defRPr>
                <a:solidFill>
                  <a:schemeClr val="accent5"/>
                </a:solidFill>
                <a:latin typeface="Cambria" charset="0"/>
                <a:ea typeface="Cambria" charset="0"/>
                <a:cs typeface="Cambria" charset="0"/>
              </a:defRPr>
            </a:lvl4pPr>
            <a:lvl5pPr marL="2057400" indent="-228600">
              <a:buSzPct val="1000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6"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8"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090434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2" name="Content Placeholder 2"/>
          <p:cNvSpPr>
            <a:spLocks noGrp="1"/>
          </p:cNvSpPr>
          <p:nvPr>
            <p:ph sz="half" idx="13" hasCustomPrompt="1"/>
          </p:nvPr>
        </p:nvSpPr>
        <p:spPr>
          <a:xfrm>
            <a:off x="6172200" y="1825625"/>
            <a:ext cx="5181600" cy="4351338"/>
          </a:xfrm>
        </p:spPr>
        <p:txBody>
          <a:bodyPr>
            <a:normAutofit/>
          </a:bodyPr>
          <a:lstStyle>
            <a:lvl1pPr marL="228600" indent="-228600">
              <a:lnSpc>
                <a:spcPct val="110000"/>
              </a:lnSpc>
              <a:buFontTx/>
              <a:buBlip>
                <a:blip r:embed="rId2"/>
              </a:buBlip>
              <a:defRPr sz="2200" baseline="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9"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508732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13"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9" name="Content Placeholder 2"/>
          <p:cNvSpPr>
            <a:spLocks noGrp="1"/>
          </p:cNvSpPr>
          <p:nvPr>
            <p:ph sz="half" idx="14" hasCustomPrompt="1"/>
          </p:nvPr>
        </p:nvSpPr>
        <p:spPr>
          <a:xfrm>
            <a:off x="6172200" y="1825625"/>
            <a:ext cx="5181600" cy="435133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7"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1"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5634034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839788"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3" hasCustomPrompt="1"/>
          </p:nvPr>
        </p:nvSpPr>
        <p:spPr>
          <a:xfrm>
            <a:off x="6172200" y="2466975"/>
            <a:ext cx="5157787" cy="3684588"/>
          </a:xfrm>
        </p:spPr>
        <p:txBody>
          <a:bodyPr>
            <a:normAutofit/>
          </a:bodyPr>
          <a:lstStyle>
            <a:lvl1pPr marL="228600" indent="-228600">
              <a:lnSpc>
                <a:spcPct val="110000"/>
              </a:lnSpc>
              <a:buFontTx/>
              <a:buBlip>
                <a:blip r:embed="rId2"/>
              </a:buBlip>
              <a:defRPr sz="2200">
                <a:solidFill>
                  <a:schemeClr val="accent5"/>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bullet style</a:t>
            </a:r>
          </a:p>
          <a:p>
            <a:pPr lvl="1"/>
            <a:r>
              <a:rPr lang="en-US" dirty="0"/>
              <a:t>Second level</a:t>
            </a:r>
          </a:p>
          <a:p>
            <a:pPr lvl="2"/>
            <a:r>
              <a:rPr lang="en-US" dirty="0"/>
              <a:t>Third level</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3129540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063"/>
            <a:ext cx="5157787"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72200" y="1643063"/>
            <a:ext cx="5183188" cy="737572"/>
          </a:xfrm>
        </p:spPr>
        <p:txBody>
          <a:bodyPr anchor="b">
            <a:normAutofit/>
          </a:bodyPr>
          <a:lstStyle>
            <a:lvl1pPr marL="0" indent="0">
              <a:buNone/>
              <a:defRPr sz="2600" b="1" i="0" kern="0" cap="all" spc="100" baseline="0">
                <a:solidFill>
                  <a:schemeClr val="bg2"/>
                </a:solidFill>
                <a:latin typeface="Gill Sans MT Condensed" charset="0"/>
                <a:ea typeface="Gill Sans MT Condensed" charset="0"/>
                <a:cs typeface="Gill Sans MT Condense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12" name="Content Placeholder 2"/>
          <p:cNvSpPr>
            <a:spLocks noGrp="1"/>
          </p:cNvSpPr>
          <p:nvPr>
            <p:ph sz="half" idx="14" hasCustomPrompt="1"/>
          </p:nvPr>
        </p:nvSpPr>
        <p:spPr>
          <a:xfrm>
            <a:off x="838200" y="2466975"/>
            <a:ext cx="5159375"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14" name="Content Placeholder 2"/>
          <p:cNvSpPr>
            <a:spLocks noGrp="1"/>
          </p:cNvSpPr>
          <p:nvPr>
            <p:ph sz="half" idx="15" hasCustomPrompt="1"/>
          </p:nvPr>
        </p:nvSpPr>
        <p:spPr>
          <a:xfrm>
            <a:off x="6172200" y="2466975"/>
            <a:ext cx="5181600" cy="3671888"/>
          </a:xfrm>
        </p:spPr>
        <p:txBody>
          <a:bodyPr>
            <a:normAutofit/>
          </a:bodyPr>
          <a:lstStyle>
            <a:lvl1pPr marL="0" indent="0">
              <a:lnSpc>
                <a:spcPct val="110000"/>
              </a:lnSpc>
              <a:spcBef>
                <a:spcPts val="400"/>
              </a:spcBef>
              <a:spcAft>
                <a:spcPts val="1800"/>
              </a:spcAft>
              <a:buFontTx/>
              <a:buNone/>
              <a:defRPr sz="2200" baseline="0">
                <a:solidFill>
                  <a:schemeClr val="bg1"/>
                </a:solidFill>
                <a:latin typeface="Cambria" charset="0"/>
                <a:ea typeface="Cambria" charset="0"/>
                <a:cs typeface="Cambria" charset="0"/>
              </a:defRPr>
            </a:lvl1pPr>
            <a:lvl2pPr marL="685800" indent="-228600">
              <a:lnSpc>
                <a:spcPct val="110000"/>
              </a:lnSpc>
              <a:buFontTx/>
              <a:buBlip>
                <a:blip r:embed="rId2"/>
              </a:buBlip>
              <a:defRPr sz="2200">
                <a:solidFill>
                  <a:schemeClr val="accent5"/>
                </a:solidFill>
                <a:latin typeface="Cambria" charset="0"/>
                <a:ea typeface="Cambria" charset="0"/>
                <a:cs typeface="Cambria" charset="0"/>
              </a:defRPr>
            </a:lvl2pPr>
            <a:lvl3pPr marL="1143000" indent="-228600">
              <a:lnSpc>
                <a:spcPct val="110000"/>
              </a:lnSpc>
              <a:buFontTx/>
              <a:buBlip>
                <a:blip r:embed="rId2"/>
              </a:buBlip>
              <a:defRPr sz="2200">
                <a:solidFill>
                  <a:schemeClr val="accent5"/>
                </a:solidFill>
                <a:latin typeface="Cambria" charset="0"/>
                <a:ea typeface="Cambria" charset="0"/>
                <a:cs typeface="Cambria" charset="0"/>
              </a:defRPr>
            </a:lvl3pPr>
            <a:lvl4pPr marL="1600200" indent="-228600">
              <a:buFontTx/>
              <a:buBlip>
                <a:blip r:embed="rId2"/>
              </a:buBlip>
              <a:defRPr>
                <a:solidFill>
                  <a:schemeClr val="accent5"/>
                </a:solidFill>
                <a:latin typeface="Cambria" charset="0"/>
                <a:ea typeface="Cambria" charset="0"/>
                <a:cs typeface="Cambria" charset="0"/>
              </a:defRPr>
            </a:lvl4pPr>
            <a:lvl5pPr marL="2057400" indent="-228600">
              <a:buFontTx/>
              <a:buBlip>
                <a:blip r:embed="rId2"/>
              </a:buBlip>
              <a:defRPr>
                <a:solidFill>
                  <a:schemeClr val="accent5"/>
                </a:solidFill>
                <a:latin typeface="Cambria" charset="0"/>
                <a:ea typeface="Cambria" charset="0"/>
                <a:cs typeface="Cambria" charset="0"/>
              </a:defRPr>
            </a:lvl5pPr>
          </a:lstStyle>
          <a:p>
            <a:pPr lvl="0"/>
            <a:r>
              <a:rPr lang="en-US" dirty="0"/>
              <a:t>Click to edit Master paragraph copy style</a:t>
            </a:r>
          </a:p>
        </p:txBody>
      </p:sp>
      <p:sp>
        <p:nvSpPr>
          <p:cNvPr id="9" name="Date Placeholder 3"/>
          <p:cNvSpPr>
            <a:spLocks noGrp="1"/>
          </p:cNvSpPr>
          <p:nvPr>
            <p:ph type="dt" sz="half" idx="10"/>
          </p:nvPr>
        </p:nvSpPr>
        <p:spPr>
          <a:xfrm>
            <a:off x="83820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0" name="Slide Number Placeholder 5"/>
          <p:cNvSpPr>
            <a:spLocks noGrp="1"/>
          </p:cNvSpPr>
          <p:nvPr>
            <p:ph type="sldNum" sz="quarter" idx="12"/>
          </p:nvPr>
        </p:nvSpPr>
        <p:spPr>
          <a:xfrm>
            <a:off x="8564420" y="6291698"/>
            <a:ext cx="2743200" cy="365125"/>
          </a:xfrm>
        </p:spPr>
        <p:txBody>
          <a:bodyPr/>
          <a:lstStyle>
            <a:lvl1pPr>
              <a:defRPr>
                <a:solidFill>
                  <a:schemeClr val="tx1">
                    <a:lumMod val="90000"/>
                    <a:lumOff val="10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3063355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5"/>
            <a:ext cx="10515600" cy="1325563"/>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 title style</a:t>
            </a:r>
          </a:p>
        </p:txBody>
      </p:sp>
      <p:sp>
        <p:nvSpPr>
          <p:cNvPr id="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7" name="Slide Number Placeholder 5"/>
          <p:cNvSpPr>
            <a:spLocks noGrp="1"/>
          </p:cNvSpPr>
          <p:nvPr>
            <p:ph type="sldNum" sz="quarter" idx="12"/>
          </p:nvPr>
        </p:nvSpPr>
        <p:spPr>
          <a:xfrm>
            <a:off x="856442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spTree>
    <p:extLst>
      <p:ext uri="{BB962C8B-B14F-4D97-AF65-F5344CB8AC3E}">
        <p14:creationId xmlns:p14="http://schemas.microsoft.com/office/powerpoint/2010/main" val="178459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455918" y="0"/>
            <a:ext cx="6736081" cy="6858000"/>
          </a:xfrm>
          <a:prstGeom prst="rect">
            <a:avLst/>
          </a:prstGeom>
        </p:spPr>
      </p:pic>
      <p:sp>
        <p:nvSpPr>
          <p:cNvPr id="4" name="Text Placeholder 3"/>
          <p:cNvSpPr>
            <a:spLocks noGrp="1"/>
          </p:cNvSpPr>
          <p:nvPr>
            <p:ph type="body" sz="half" idx="2" hasCustomPrompt="1"/>
          </p:nvPr>
        </p:nvSpPr>
        <p:spPr>
          <a:xfrm>
            <a:off x="839788" y="2501490"/>
            <a:ext cx="3932237" cy="3342098"/>
          </a:xfrm>
        </p:spPr>
        <p:txBody>
          <a:bodyPr>
            <a:normAutofit/>
          </a:bodyPr>
          <a:lstStyle>
            <a:lvl1pPr marL="0" indent="0">
              <a:lnSpc>
                <a:spcPct val="110000"/>
              </a:lnSpc>
              <a:spcBef>
                <a:spcPts val="400"/>
              </a:spcBef>
              <a:spcAft>
                <a:spcPts val="1800"/>
              </a:spcAft>
              <a:buNone/>
              <a:defRPr sz="2200">
                <a:solidFill>
                  <a:schemeClr val="accent5"/>
                </a:solidFill>
                <a:latin typeface="Cambria" charset="0"/>
                <a:ea typeface="Cambria" charset="0"/>
                <a:cs typeface="Cambri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paragraph copy style</a:t>
            </a:r>
          </a:p>
        </p:txBody>
      </p:sp>
      <p:sp>
        <p:nvSpPr>
          <p:cNvPr id="11" name="Title 1"/>
          <p:cNvSpPr>
            <a:spLocks noGrp="1"/>
          </p:cNvSpPr>
          <p:nvPr>
            <p:ph type="title" hasCustomPrompt="1"/>
          </p:nvPr>
        </p:nvSpPr>
        <p:spPr>
          <a:xfrm>
            <a:off x="838200" y="365126"/>
            <a:ext cx="3933825" cy="188053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
        <p:nvSpPr>
          <p:cNvPr id="19"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20"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spTree>
    <p:extLst>
      <p:ext uri="{BB962C8B-B14F-4D97-AF65-F5344CB8AC3E}">
        <p14:creationId xmlns:p14="http://schemas.microsoft.com/office/powerpoint/2010/main" val="663137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0" i="0" kern="0" spc="0" baseline="0">
                <a:solidFill>
                  <a:schemeClr val="tx1"/>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 Master title style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9965" y="6273691"/>
            <a:ext cx="563843" cy="420256"/>
          </a:xfrm>
          <a:prstGeom prst="rect">
            <a:avLst/>
          </a:prstGeom>
        </p:spPr>
      </p:pic>
      <p:pic>
        <p:nvPicPr>
          <p:cNvPr id="5" name="Picture 4">
            <a:extLst>
              <a:ext uri="{FF2B5EF4-FFF2-40B4-BE49-F238E27FC236}">
                <a16:creationId xmlns:a16="http://schemas.microsoft.com/office/drawing/2014/main" id="{C6CE4EAF-FAE2-AF40-88E7-0A4F998132DD}"/>
              </a:ext>
            </a:extLst>
          </p:cNvPr>
          <p:cNvPicPr>
            <a:picLocks noChangeAspect="1"/>
          </p:cNvPicPr>
          <p:nvPr userDrawn="1"/>
        </p:nvPicPr>
        <p:blipFill>
          <a:blip r:embed="rId3"/>
          <a:stretch>
            <a:fillRect/>
          </a:stretch>
        </p:blipFill>
        <p:spPr>
          <a:xfrm>
            <a:off x="468415" y="1532420"/>
            <a:ext cx="11107699" cy="4302771"/>
          </a:xfrm>
          <a:prstGeom prst="rect">
            <a:avLst/>
          </a:prstGeom>
        </p:spPr>
      </p:pic>
    </p:spTree>
    <p:extLst>
      <p:ext uri="{BB962C8B-B14F-4D97-AF65-F5344CB8AC3E}">
        <p14:creationId xmlns:p14="http://schemas.microsoft.com/office/powerpoint/2010/main" val="27418735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455919" y="0"/>
            <a:ext cx="673607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p:cNvSpPr>
            <a:spLocks noGrp="1"/>
          </p:cNvSpPr>
          <p:nvPr>
            <p:ph type="title" hasCustomPrompt="1"/>
          </p:nvPr>
        </p:nvSpPr>
        <p:spPr>
          <a:xfrm>
            <a:off x="838200" y="1437812"/>
            <a:ext cx="3933825" cy="3931574"/>
          </a:xfrm>
        </p:spPr>
        <p:txBody>
          <a:bodyPr>
            <a:normAutofit/>
          </a:bodyPr>
          <a:lstStyle>
            <a:lvl1pPr>
              <a:defRPr sz="4000" b="1" i="0" kern="0" spc="100" baseline="0">
                <a:solidFill>
                  <a:schemeClr val="accent1"/>
                </a:solidFill>
                <a:latin typeface="Gill Sans MT Condensed" charset="0"/>
                <a:ea typeface="Gill Sans MT Condensed" charset="0"/>
                <a:cs typeface="Gill Sans MT Condensed" charset="0"/>
              </a:defRPr>
            </a:lvl1pPr>
          </a:lstStyle>
          <a:p>
            <a:r>
              <a:rPr lang="en-US" dirty="0"/>
              <a:t>Click to edit Master</a:t>
            </a:r>
            <a:br>
              <a:rPr lang="en-US" dirty="0"/>
            </a:br>
            <a:r>
              <a:rPr lang="en-US" dirty="0"/>
              <a:t>title style</a:t>
            </a:r>
          </a:p>
        </p:txBody>
      </p:sp>
      <p:sp>
        <p:nvSpPr>
          <p:cNvPr id="15" name="Date Placeholder 3"/>
          <p:cNvSpPr>
            <a:spLocks noGrp="1"/>
          </p:cNvSpPr>
          <p:nvPr>
            <p:ph type="dt" sz="half" idx="10"/>
          </p:nvPr>
        </p:nvSpPr>
        <p:spPr>
          <a:xfrm>
            <a:off x="838200" y="6291698"/>
            <a:ext cx="2743200" cy="365125"/>
          </a:xfrm>
        </p:spPr>
        <p:txBody>
          <a:bodyPr/>
          <a:lstStyle>
            <a:lvl1pPr>
              <a:defRPr>
                <a:solidFill>
                  <a:schemeClr val="bg1">
                    <a:lumMod val="75000"/>
                  </a:schemeClr>
                </a:solidFill>
                <a:latin typeface="Cambria" charset="0"/>
                <a:ea typeface="Cambria" charset="0"/>
                <a:cs typeface="Cambria" charset="0"/>
              </a:defRPr>
            </a:lvl1pPr>
          </a:lstStyle>
          <a:p>
            <a:fld id="{DAD624D7-D0B4-5C4F-A6F5-6AC7864C33D1}" type="datetimeFigureOut">
              <a:rPr lang="en-US" smtClean="0"/>
              <a:pPr/>
              <a:t>12/1/2022</a:t>
            </a:fld>
            <a:endParaRPr lang="en-US" dirty="0"/>
          </a:p>
        </p:txBody>
      </p:sp>
      <p:sp>
        <p:nvSpPr>
          <p:cNvPr id="17" name="Slide Number Placeholder 5"/>
          <p:cNvSpPr>
            <a:spLocks noGrp="1"/>
          </p:cNvSpPr>
          <p:nvPr>
            <p:ph type="sldNum" sz="quarter" idx="12"/>
          </p:nvPr>
        </p:nvSpPr>
        <p:spPr>
          <a:xfrm>
            <a:off x="8564420" y="6291698"/>
            <a:ext cx="2743200" cy="365125"/>
          </a:xfrm>
        </p:spPr>
        <p:txBody>
          <a:bodyPr/>
          <a:lstStyle>
            <a:lvl1pPr>
              <a:defRPr>
                <a:solidFill>
                  <a:srgbClr val="FFFFFF"/>
                </a:solidFill>
                <a:effectLst>
                  <a:outerShdw blurRad="203200" sx="102000" sy="102000" algn="ctr" rotWithShape="0">
                    <a:prstClr val="black"/>
                  </a:outerShdw>
                </a:effectLst>
                <a:latin typeface="Cambria" charset="0"/>
                <a:ea typeface="Cambria" charset="0"/>
                <a:cs typeface="Cambria" charset="0"/>
              </a:defRPr>
            </a:lvl1pPr>
          </a:lstStyle>
          <a:p>
            <a:fld id="{0C83D75C-9568-0745-AC85-2CFE02C9D935}" type="slidenum">
              <a:rPr lang="en-US" smtClean="0"/>
              <a:pPr/>
              <a:t>‹#›</a:t>
            </a:fld>
            <a:endParaRPr lang="en-US" dirty="0"/>
          </a:p>
        </p:txBody>
      </p:sp>
      <p:pic>
        <p:nvPicPr>
          <p:cNvPr id="10" name="Picture 9">
            <a:hlinkClick r:id="" action="ppaction://macro?name=fron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58378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624D7-D0B4-5C4F-A6F5-6AC7864C33D1}" type="datetimeFigureOut">
              <a:rPr lang="en-US" smtClean="0"/>
              <a:t>12/1/2022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3D75C-9568-0745-AC85-2CFE02C9D935}" type="slidenum">
              <a:rPr lang="en-US" smtClean="0"/>
              <a:t>‹#›</a:t>
            </a:fld>
            <a:endParaRPr lang="en-US"/>
          </a:p>
        </p:txBody>
      </p:sp>
    </p:spTree>
    <p:extLst>
      <p:ext uri="{BB962C8B-B14F-4D97-AF65-F5344CB8AC3E}">
        <p14:creationId xmlns:p14="http://schemas.microsoft.com/office/powerpoint/2010/main" val="1245109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000" b="1" i="0" kern="1200">
          <a:solidFill>
            <a:schemeClr val="accent1"/>
          </a:solidFill>
          <a:latin typeface="Gill Sans MT Condensed" charset="0"/>
          <a:ea typeface="Gill Sans MT Condensed" charset="0"/>
          <a:cs typeface="Gill Sans MT Condensed" charset="0"/>
        </a:defRPr>
      </a:lvl1pPr>
    </p:titleStyle>
    <p:bodyStyle>
      <a:lvl1pPr marL="0" indent="0" algn="l" defTabSz="914400" rtl="0" eaLnBrk="1" latinLnBrk="0" hangingPunct="1">
        <a:lnSpc>
          <a:spcPct val="90000"/>
        </a:lnSpc>
        <a:spcBef>
          <a:spcPts val="1000"/>
        </a:spcBef>
        <a:buFontTx/>
        <a:buNone/>
        <a:defRPr sz="2400" kern="1200">
          <a:solidFill>
            <a:schemeClr val="accent5"/>
          </a:solidFill>
          <a:latin typeface="Cambria" charset="0"/>
          <a:ea typeface="Cambria" charset="0"/>
          <a:cs typeface="Cambria" charset="0"/>
        </a:defRPr>
      </a:lvl1pPr>
      <a:lvl2pPr marL="457200" indent="0" algn="l" defTabSz="914400" rtl="0" eaLnBrk="1" latinLnBrk="0" hangingPunct="1">
        <a:lnSpc>
          <a:spcPct val="90000"/>
        </a:lnSpc>
        <a:spcBef>
          <a:spcPts val="500"/>
        </a:spcBef>
        <a:buFontTx/>
        <a:buNone/>
        <a:defRPr sz="2400" kern="1200">
          <a:solidFill>
            <a:schemeClr val="accent5"/>
          </a:solidFill>
          <a:latin typeface="Cambria" charset="0"/>
          <a:ea typeface="Cambria" charset="0"/>
          <a:cs typeface="Cambria" charset="0"/>
        </a:defRPr>
      </a:lvl2pPr>
      <a:lvl3pPr marL="914400" indent="0" algn="l" defTabSz="914400" rtl="0" eaLnBrk="1" latinLnBrk="0" hangingPunct="1">
        <a:lnSpc>
          <a:spcPct val="90000"/>
        </a:lnSpc>
        <a:spcBef>
          <a:spcPts val="500"/>
        </a:spcBef>
        <a:buFontTx/>
        <a:buNone/>
        <a:defRPr sz="2000" kern="1200">
          <a:solidFill>
            <a:schemeClr val="accent5"/>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624D7-D0B4-5C4F-A6F5-6AC7864C33D1}" type="datetimeFigureOut">
              <a:rPr lang="en-US" smtClean="0"/>
              <a:t>12/1/2022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3D75C-9568-0745-AC85-2CFE02C9D935}" type="slidenum">
              <a:rPr lang="en-US" smtClean="0"/>
              <a:t>‹#›</a:t>
            </a:fld>
            <a:endParaRPr lang="en-US"/>
          </a:p>
        </p:txBody>
      </p:sp>
    </p:spTree>
    <p:extLst>
      <p:ext uri="{BB962C8B-B14F-4D97-AF65-F5344CB8AC3E}">
        <p14:creationId xmlns:p14="http://schemas.microsoft.com/office/powerpoint/2010/main" val="11492566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Lst>
  <p:txStyles>
    <p:titleStyle>
      <a:lvl1pPr algn="l" defTabSz="914400" rtl="0" eaLnBrk="1" latinLnBrk="0" hangingPunct="1">
        <a:lnSpc>
          <a:spcPct val="90000"/>
        </a:lnSpc>
        <a:spcBef>
          <a:spcPct val="0"/>
        </a:spcBef>
        <a:buNone/>
        <a:defRPr sz="4000" b="1" i="0" kern="1200">
          <a:solidFill>
            <a:schemeClr val="accent1"/>
          </a:solidFill>
          <a:latin typeface="Gill Sans MT Condensed" charset="0"/>
          <a:ea typeface="Gill Sans MT Condensed" charset="0"/>
          <a:cs typeface="Gill Sans MT Condensed" charset="0"/>
        </a:defRPr>
      </a:lvl1pPr>
    </p:titleStyle>
    <p:bodyStyle>
      <a:lvl1pPr marL="0" indent="0" algn="l" defTabSz="914400" rtl="0" eaLnBrk="1" latinLnBrk="0" hangingPunct="1">
        <a:lnSpc>
          <a:spcPct val="90000"/>
        </a:lnSpc>
        <a:spcBef>
          <a:spcPts val="1000"/>
        </a:spcBef>
        <a:buFontTx/>
        <a:buNone/>
        <a:defRPr sz="2400" kern="1200">
          <a:solidFill>
            <a:schemeClr val="accent5"/>
          </a:solidFill>
          <a:latin typeface="Cambria" charset="0"/>
          <a:ea typeface="Cambria" charset="0"/>
          <a:cs typeface="Cambria" charset="0"/>
        </a:defRPr>
      </a:lvl1pPr>
      <a:lvl2pPr marL="457200" indent="0" algn="l" defTabSz="914400" rtl="0" eaLnBrk="1" latinLnBrk="0" hangingPunct="1">
        <a:lnSpc>
          <a:spcPct val="90000"/>
        </a:lnSpc>
        <a:spcBef>
          <a:spcPts val="500"/>
        </a:spcBef>
        <a:buFontTx/>
        <a:buNone/>
        <a:defRPr sz="2400" kern="1200">
          <a:solidFill>
            <a:schemeClr val="accent5"/>
          </a:solidFill>
          <a:latin typeface="Cambria" charset="0"/>
          <a:ea typeface="Cambria" charset="0"/>
          <a:cs typeface="Cambria" charset="0"/>
        </a:defRPr>
      </a:lvl2pPr>
      <a:lvl3pPr marL="914400" indent="0" algn="l" defTabSz="914400" rtl="0" eaLnBrk="1" latinLnBrk="0" hangingPunct="1">
        <a:lnSpc>
          <a:spcPct val="90000"/>
        </a:lnSpc>
        <a:spcBef>
          <a:spcPts val="500"/>
        </a:spcBef>
        <a:buFontTx/>
        <a:buNone/>
        <a:defRPr sz="2000" kern="1200">
          <a:solidFill>
            <a:schemeClr val="accent5"/>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624D7-D0B4-5C4F-A6F5-6AC7864C33D1}" type="datetimeFigureOut">
              <a:rPr lang="en-US" smtClean="0"/>
              <a:t>12/1/2022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3D75C-9568-0745-AC85-2CFE02C9D935}" type="slidenum">
              <a:rPr lang="en-US" smtClean="0"/>
              <a:t>‹#›</a:t>
            </a:fld>
            <a:endParaRPr lang="en-US"/>
          </a:p>
        </p:txBody>
      </p:sp>
    </p:spTree>
    <p:extLst>
      <p:ext uri="{BB962C8B-B14F-4D97-AF65-F5344CB8AC3E}">
        <p14:creationId xmlns:p14="http://schemas.microsoft.com/office/powerpoint/2010/main" val="426801611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txStyles>
    <p:titleStyle>
      <a:lvl1pPr algn="l" defTabSz="914400" rtl="0" eaLnBrk="1" latinLnBrk="0" hangingPunct="1">
        <a:lnSpc>
          <a:spcPct val="90000"/>
        </a:lnSpc>
        <a:spcBef>
          <a:spcPct val="0"/>
        </a:spcBef>
        <a:buNone/>
        <a:defRPr sz="4000" b="1" i="0" kern="1200">
          <a:solidFill>
            <a:schemeClr val="accent1"/>
          </a:solidFill>
          <a:latin typeface="Gill Sans MT Condensed" charset="0"/>
          <a:ea typeface="Gill Sans MT Condensed" charset="0"/>
          <a:cs typeface="Gill Sans MT Condensed" charset="0"/>
        </a:defRPr>
      </a:lvl1pPr>
    </p:titleStyle>
    <p:bodyStyle>
      <a:lvl1pPr marL="0" indent="0" algn="l" defTabSz="914400" rtl="0" eaLnBrk="1" latinLnBrk="0" hangingPunct="1">
        <a:lnSpc>
          <a:spcPct val="90000"/>
        </a:lnSpc>
        <a:spcBef>
          <a:spcPts val="1000"/>
        </a:spcBef>
        <a:buFontTx/>
        <a:buNone/>
        <a:defRPr sz="2400" kern="1200">
          <a:solidFill>
            <a:schemeClr val="accent5"/>
          </a:solidFill>
          <a:latin typeface="Cambria" charset="0"/>
          <a:ea typeface="Cambria" charset="0"/>
          <a:cs typeface="Cambria" charset="0"/>
        </a:defRPr>
      </a:lvl1pPr>
      <a:lvl2pPr marL="457200" indent="0" algn="l" defTabSz="914400" rtl="0" eaLnBrk="1" latinLnBrk="0" hangingPunct="1">
        <a:lnSpc>
          <a:spcPct val="90000"/>
        </a:lnSpc>
        <a:spcBef>
          <a:spcPts val="500"/>
        </a:spcBef>
        <a:buFontTx/>
        <a:buNone/>
        <a:defRPr sz="2400" kern="1200">
          <a:solidFill>
            <a:schemeClr val="accent5"/>
          </a:solidFill>
          <a:latin typeface="Cambria" charset="0"/>
          <a:ea typeface="Cambria" charset="0"/>
          <a:cs typeface="Cambria" charset="0"/>
        </a:defRPr>
      </a:lvl2pPr>
      <a:lvl3pPr marL="914400" indent="0" algn="l" defTabSz="914400" rtl="0" eaLnBrk="1" latinLnBrk="0" hangingPunct="1">
        <a:lnSpc>
          <a:spcPct val="90000"/>
        </a:lnSpc>
        <a:spcBef>
          <a:spcPts val="500"/>
        </a:spcBef>
        <a:buFontTx/>
        <a:buNone/>
        <a:defRPr sz="2000" kern="1200">
          <a:solidFill>
            <a:schemeClr val="accent5"/>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624D7-D0B4-5C4F-A6F5-6AC7864C33D1}" type="datetimeFigureOut">
              <a:rPr lang="en-US" smtClean="0"/>
              <a:t>12/1/2022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3D75C-9568-0745-AC85-2CFE02C9D935}" type="slidenum">
              <a:rPr lang="en-US" smtClean="0"/>
              <a:t>‹#›</a:t>
            </a:fld>
            <a:endParaRPr lang="en-US"/>
          </a:p>
        </p:txBody>
      </p:sp>
    </p:spTree>
    <p:extLst>
      <p:ext uri="{BB962C8B-B14F-4D97-AF65-F5344CB8AC3E}">
        <p14:creationId xmlns:p14="http://schemas.microsoft.com/office/powerpoint/2010/main" val="92666218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txStyles>
    <p:titleStyle>
      <a:lvl1pPr algn="l" defTabSz="914400" rtl="0" eaLnBrk="1" latinLnBrk="0" hangingPunct="1">
        <a:lnSpc>
          <a:spcPct val="90000"/>
        </a:lnSpc>
        <a:spcBef>
          <a:spcPct val="0"/>
        </a:spcBef>
        <a:buNone/>
        <a:defRPr sz="4000" b="1" i="0" kern="1200">
          <a:solidFill>
            <a:schemeClr val="accent1"/>
          </a:solidFill>
          <a:latin typeface="Gill Sans MT Condensed" charset="0"/>
          <a:ea typeface="Gill Sans MT Condensed" charset="0"/>
          <a:cs typeface="Gill Sans MT Condensed" charset="0"/>
        </a:defRPr>
      </a:lvl1pPr>
    </p:titleStyle>
    <p:bodyStyle>
      <a:lvl1pPr marL="0" indent="0" algn="l" defTabSz="914400" rtl="0" eaLnBrk="1" latinLnBrk="0" hangingPunct="1">
        <a:lnSpc>
          <a:spcPct val="90000"/>
        </a:lnSpc>
        <a:spcBef>
          <a:spcPts val="1000"/>
        </a:spcBef>
        <a:buFontTx/>
        <a:buNone/>
        <a:defRPr sz="2400" kern="1200">
          <a:solidFill>
            <a:schemeClr val="accent5"/>
          </a:solidFill>
          <a:latin typeface="Cambria" charset="0"/>
          <a:ea typeface="Cambria" charset="0"/>
          <a:cs typeface="Cambria" charset="0"/>
        </a:defRPr>
      </a:lvl1pPr>
      <a:lvl2pPr marL="457200" indent="0" algn="l" defTabSz="914400" rtl="0" eaLnBrk="1" latinLnBrk="0" hangingPunct="1">
        <a:lnSpc>
          <a:spcPct val="90000"/>
        </a:lnSpc>
        <a:spcBef>
          <a:spcPts val="500"/>
        </a:spcBef>
        <a:buFontTx/>
        <a:buNone/>
        <a:defRPr sz="2400" kern="1200">
          <a:solidFill>
            <a:schemeClr val="accent5"/>
          </a:solidFill>
          <a:latin typeface="Cambria" charset="0"/>
          <a:ea typeface="Cambria" charset="0"/>
          <a:cs typeface="Cambria" charset="0"/>
        </a:defRPr>
      </a:lvl2pPr>
      <a:lvl3pPr marL="914400" indent="0" algn="l" defTabSz="914400" rtl="0" eaLnBrk="1" latinLnBrk="0" hangingPunct="1">
        <a:lnSpc>
          <a:spcPct val="90000"/>
        </a:lnSpc>
        <a:spcBef>
          <a:spcPts val="500"/>
        </a:spcBef>
        <a:buFontTx/>
        <a:buNone/>
        <a:defRPr sz="2000" kern="1200">
          <a:solidFill>
            <a:schemeClr val="accent5"/>
          </a:solidFill>
          <a:latin typeface="Cambria" charset="0"/>
          <a:ea typeface="Cambria" charset="0"/>
          <a:cs typeface="Cambri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mbria" charset="0"/>
          <a:ea typeface="Cambria" charset="0"/>
          <a:cs typeface="Cambr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tiff"/><Relationship Id="rId3" Type="http://schemas.openxmlformats.org/officeDocument/2006/relationships/image" Target="../media/image1.png"/><Relationship Id="rId21" Type="http://schemas.openxmlformats.org/officeDocument/2006/relationships/image" Target="../media/image44.tiff"/><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tiff"/><Relationship Id="rId2" Type="http://schemas.openxmlformats.org/officeDocument/2006/relationships/notesSlide" Target="../notesSlides/notesSlide17.xml"/><Relationship Id="rId16" Type="http://schemas.openxmlformats.org/officeDocument/2006/relationships/image" Target="../media/image39.png"/><Relationship Id="rId20" Type="http://schemas.openxmlformats.org/officeDocument/2006/relationships/image" Target="../media/image43.tiff"/><Relationship Id="rId1" Type="http://schemas.openxmlformats.org/officeDocument/2006/relationships/slideLayout" Target="../slideLayouts/slideLayout5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tiff"/><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tiff"/><Relationship Id="rId10" Type="http://schemas.openxmlformats.org/officeDocument/2006/relationships/image" Target="../media/image33.png"/><Relationship Id="rId19" Type="http://schemas.openxmlformats.org/officeDocument/2006/relationships/image" Target="../media/image42.tiff"/><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tif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94B232C-3250-41B6-9145-245ED9E31335}"/>
              </a:ext>
            </a:extLst>
          </p:cNvPr>
          <p:cNvSpPr>
            <a:spLocks noGrp="1"/>
          </p:cNvSpPr>
          <p:nvPr>
            <p:ph type="subTitle" idx="1"/>
          </p:nvPr>
        </p:nvSpPr>
        <p:spPr/>
        <p:txBody>
          <a:bodyPr/>
          <a:lstStyle/>
          <a:p>
            <a:r>
              <a:rPr lang="en-US" dirty="0"/>
              <a:t>Visitor Mindset – Travel Trends</a:t>
            </a:r>
          </a:p>
          <a:p>
            <a:r>
              <a:rPr lang="en-US" dirty="0"/>
              <a:t>Vacation Rental Market Data</a:t>
            </a:r>
          </a:p>
          <a:p>
            <a:r>
              <a:rPr lang="en-US" dirty="0"/>
              <a:t>Visit NC Marketing</a:t>
            </a:r>
          </a:p>
          <a:p>
            <a:endParaRPr lang="en-US" dirty="0"/>
          </a:p>
        </p:txBody>
      </p:sp>
      <p:sp>
        <p:nvSpPr>
          <p:cNvPr id="3" name="Title 2">
            <a:extLst>
              <a:ext uri="{FF2B5EF4-FFF2-40B4-BE49-F238E27FC236}">
                <a16:creationId xmlns:a16="http://schemas.microsoft.com/office/drawing/2014/main" id="{07055415-203B-47A6-8476-EF1A87080ED2}"/>
              </a:ext>
            </a:extLst>
          </p:cNvPr>
          <p:cNvSpPr>
            <a:spLocks noGrp="1"/>
          </p:cNvSpPr>
          <p:nvPr>
            <p:ph type="ctrTitle"/>
          </p:nvPr>
        </p:nvSpPr>
        <p:spPr/>
        <p:txBody>
          <a:bodyPr/>
          <a:lstStyle/>
          <a:p>
            <a:r>
              <a:rPr lang="en-US" dirty="0"/>
              <a:t>OVERVIEW</a:t>
            </a:r>
          </a:p>
        </p:txBody>
      </p:sp>
    </p:spTree>
    <p:extLst>
      <p:ext uri="{BB962C8B-B14F-4D97-AF65-F5344CB8AC3E}">
        <p14:creationId xmlns:p14="http://schemas.microsoft.com/office/powerpoint/2010/main" val="341386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67E4-6929-B93B-3A0A-D13DC9FFC4D1}"/>
              </a:ext>
            </a:extLst>
          </p:cNvPr>
          <p:cNvSpPr>
            <a:spLocks noGrp="1"/>
          </p:cNvSpPr>
          <p:nvPr>
            <p:ph type="title"/>
          </p:nvPr>
        </p:nvSpPr>
        <p:spPr/>
        <p:txBody>
          <a:bodyPr/>
          <a:lstStyle/>
          <a:p>
            <a:r>
              <a:rPr lang="en-US" dirty="0"/>
              <a:t>Lodging Supply (2021)</a:t>
            </a:r>
          </a:p>
        </p:txBody>
      </p:sp>
      <p:graphicFrame>
        <p:nvGraphicFramePr>
          <p:cNvPr id="4" name="Content Placeholder 5">
            <a:extLst>
              <a:ext uri="{FF2B5EF4-FFF2-40B4-BE49-F238E27FC236}">
                <a16:creationId xmlns:a16="http://schemas.microsoft.com/office/drawing/2014/main" id="{DC826B82-D048-C45B-E005-CD189DFBD6E3}"/>
              </a:ext>
            </a:extLst>
          </p:cNvPr>
          <p:cNvGraphicFramePr>
            <a:graphicFrameLocks/>
          </p:cNvGraphicFramePr>
          <p:nvPr>
            <p:extLst>
              <p:ext uri="{D42A27DB-BD31-4B8C-83A1-F6EECF244321}">
                <p14:modId xmlns:p14="http://schemas.microsoft.com/office/powerpoint/2010/main" val="886501603"/>
              </p:ext>
            </p:extLst>
          </p:nvPr>
        </p:nvGraphicFramePr>
        <p:xfrm>
          <a:off x="838200" y="1690688"/>
          <a:ext cx="10539146" cy="3539239"/>
        </p:xfrm>
        <a:graphic>
          <a:graphicData uri="http://schemas.openxmlformats.org/drawingml/2006/table">
            <a:tbl>
              <a:tblPr firstRow="1" bandRow="1">
                <a:gradFill rotWithShape="1">
                  <a:gsLst>
                    <a:gs pos="0">
                      <a:srgbClr val="D39229">
                        <a:lumMod val="110000"/>
                        <a:satMod val="105000"/>
                        <a:tint val="67000"/>
                      </a:srgbClr>
                    </a:gs>
                    <a:gs pos="50000">
                      <a:srgbClr val="D39229">
                        <a:lumMod val="105000"/>
                        <a:satMod val="103000"/>
                        <a:tint val="73000"/>
                      </a:srgbClr>
                    </a:gs>
                    <a:gs pos="100000">
                      <a:srgbClr val="D39229">
                        <a:lumMod val="105000"/>
                        <a:satMod val="109000"/>
                        <a:tint val="81000"/>
                      </a:srgbClr>
                    </a:gs>
                  </a:gsLst>
                  <a:lin ang="5400000" scaled="0"/>
                </a:gradFill>
                <a:effectLst/>
              </a:tblPr>
              <a:tblGrid>
                <a:gridCol w="1839336">
                  <a:extLst>
                    <a:ext uri="{9D8B030D-6E8A-4147-A177-3AD203B41FA5}">
                      <a16:colId xmlns:a16="http://schemas.microsoft.com/office/drawing/2014/main" val="20000"/>
                    </a:ext>
                  </a:extLst>
                </a:gridCol>
                <a:gridCol w="2926998">
                  <a:extLst>
                    <a:ext uri="{9D8B030D-6E8A-4147-A177-3AD203B41FA5}">
                      <a16:colId xmlns:a16="http://schemas.microsoft.com/office/drawing/2014/main" val="20001"/>
                    </a:ext>
                  </a:extLst>
                </a:gridCol>
                <a:gridCol w="2818706">
                  <a:extLst>
                    <a:ext uri="{9D8B030D-6E8A-4147-A177-3AD203B41FA5}">
                      <a16:colId xmlns:a16="http://schemas.microsoft.com/office/drawing/2014/main" val="20002"/>
                    </a:ext>
                  </a:extLst>
                </a:gridCol>
                <a:gridCol w="2954106">
                  <a:extLst>
                    <a:ext uri="{9D8B030D-6E8A-4147-A177-3AD203B41FA5}">
                      <a16:colId xmlns:a16="http://schemas.microsoft.com/office/drawing/2014/main" val="20003"/>
                    </a:ext>
                  </a:extLst>
                </a:gridCol>
              </a:tblGrid>
              <a:tr h="1292713">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sz="2100" b="1" dirty="0"/>
                    </a:p>
                  </a:txBody>
                  <a:tcPr marL="108761" marR="108761" marT="54381" marB="54381">
                    <a:lnL w="6350" cap="flat" cmpd="sng" algn="ctr">
                      <a:solidFill>
                        <a:srgbClr val="D39229"/>
                      </a:solidFill>
                      <a:prstDash val="solid"/>
                      <a:miter lim="800000"/>
                    </a:lnL>
                    <a:lnR>
                      <a:noFill/>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2400" b="1" dirty="0">
                          <a:solidFill>
                            <a:schemeClr val="bg1"/>
                          </a:solidFill>
                        </a:rPr>
                        <a:t>NC</a:t>
                      </a:r>
                    </a:p>
                    <a:p>
                      <a:pPr algn="ctr"/>
                      <a:r>
                        <a:rPr lang="en-US" sz="2400" b="1" dirty="0">
                          <a:solidFill>
                            <a:schemeClr val="bg1"/>
                          </a:solidFill>
                        </a:rPr>
                        <a:t>Commercial Lodging</a:t>
                      </a:r>
                    </a:p>
                    <a:p>
                      <a:pPr algn="ctr"/>
                      <a:r>
                        <a:rPr lang="en-US" sz="2400" b="1" dirty="0">
                          <a:solidFill>
                            <a:schemeClr val="bg1"/>
                          </a:solidFill>
                        </a:rPr>
                        <a:t>(STR)</a:t>
                      </a:r>
                    </a:p>
                  </a:txBody>
                  <a:tcPr marL="108761" marR="108761" marT="54381" marB="54381">
                    <a:lnL>
                      <a:noFill/>
                    </a:lnL>
                    <a:lnR>
                      <a:noFill/>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2400" b="1" dirty="0">
                          <a:solidFill>
                            <a:schemeClr val="bg1"/>
                          </a:solidFill>
                        </a:rPr>
                        <a:t>Airbnb/HomeAway </a:t>
                      </a:r>
                      <a:r>
                        <a:rPr lang="en-US" sz="2400" b="1" u="sng" dirty="0">
                          <a:solidFill>
                            <a:schemeClr val="bg1"/>
                          </a:solidFill>
                        </a:rPr>
                        <a:t>entire home rentals </a:t>
                      </a:r>
                      <a:r>
                        <a:rPr lang="en-US" sz="2400" b="1" dirty="0">
                          <a:solidFill>
                            <a:schemeClr val="bg1"/>
                          </a:solidFill>
                        </a:rPr>
                        <a:t>(</a:t>
                      </a:r>
                      <a:r>
                        <a:rPr lang="en-US" sz="2400" b="1" dirty="0" err="1">
                          <a:solidFill>
                            <a:schemeClr val="bg1"/>
                          </a:solidFill>
                        </a:rPr>
                        <a:t>AirDNA</a:t>
                      </a:r>
                      <a:r>
                        <a:rPr lang="en-US" sz="2400" b="1" dirty="0">
                          <a:solidFill>
                            <a:schemeClr val="bg1"/>
                          </a:solidFill>
                        </a:rPr>
                        <a:t>)</a:t>
                      </a:r>
                    </a:p>
                  </a:txBody>
                  <a:tcPr marL="108761" marR="108761" marT="54381" marB="54381">
                    <a:lnL>
                      <a:noFill/>
                    </a:lnL>
                    <a:lnR>
                      <a:noFill/>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2400" b="1" dirty="0">
                          <a:solidFill>
                            <a:schemeClr val="bg1"/>
                          </a:solidFill>
                        </a:rPr>
                        <a:t>Vacation Rentals</a:t>
                      </a:r>
                    </a:p>
                    <a:p>
                      <a:pPr algn="ctr"/>
                      <a:r>
                        <a:rPr lang="en-US" sz="2400" b="1" dirty="0">
                          <a:solidFill>
                            <a:schemeClr val="bg1"/>
                          </a:solidFill>
                        </a:rPr>
                        <a:t>(</a:t>
                      </a:r>
                      <a:r>
                        <a:rPr lang="en-US" sz="2400" b="1" dirty="0" err="1">
                          <a:solidFill>
                            <a:schemeClr val="bg1"/>
                          </a:solidFill>
                        </a:rPr>
                        <a:t>KeyData</a:t>
                      </a:r>
                      <a:r>
                        <a:rPr lang="en-US" sz="2400" b="1" dirty="0">
                          <a:solidFill>
                            <a:schemeClr val="bg1"/>
                          </a:solidFill>
                        </a:rPr>
                        <a:t>)</a:t>
                      </a:r>
                    </a:p>
                  </a:txBody>
                  <a:tcPr marL="108761" marR="108761" marT="54381" marB="54381">
                    <a:lnL>
                      <a:noFill/>
                    </a:lnL>
                    <a:lnR w="6350" cap="flat" cmpd="sng" algn="ctr">
                      <a:solidFill>
                        <a:srgbClr val="D39229"/>
                      </a:solidFill>
                      <a:prstDash val="solid"/>
                      <a:miter lim="800000"/>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0"/>
                  </a:ext>
                </a:extLst>
              </a:tr>
              <a:tr h="5895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100" b="1" dirty="0">
                          <a:solidFill>
                            <a:schemeClr val="bg1"/>
                          </a:solidFill>
                        </a:rPr>
                        <a:t>Supply (properties)</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1,906</a:t>
                      </a: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41,218</a:t>
                      </a: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8,828</a:t>
                      </a: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6"/>
                  </a:ext>
                </a:extLst>
              </a:tr>
              <a:tr h="589571">
                <a:tc>
                  <a:txBody>
                    <a:bodyPr/>
                    <a:lstStyle/>
                    <a:p>
                      <a:r>
                        <a:rPr lang="en-US" sz="2100" b="1" dirty="0">
                          <a:solidFill>
                            <a:schemeClr val="bg1"/>
                          </a:solidFill>
                        </a:rPr>
                        <a:t>Supply</a:t>
                      </a:r>
                    </a:p>
                    <a:p>
                      <a:r>
                        <a:rPr lang="en-US" sz="2100" b="1" dirty="0">
                          <a:solidFill>
                            <a:schemeClr val="bg1"/>
                          </a:solidFill>
                        </a:rPr>
                        <a:t>(rooms)</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chemeClr val="bg1"/>
                          </a:solidFill>
                        </a:rPr>
                        <a:t>165,094</a:t>
                      </a:r>
                    </a:p>
                    <a:p>
                      <a:pPr algn="ctr"/>
                      <a:endParaRPr lang="en-US" sz="2100" b="1" dirty="0">
                        <a:solidFill>
                          <a:schemeClr val="bg1"/>
                        </a:solidFill>
                      </a:endParaRP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tc>
                  <a:txBody>
                    <a:bodyPr/>
                    <a:lstStyle/>
                    <a:p>
                      <a:pPr algn="ctr"/>
                      <a:endParaRPr lang="en-US" sz="2100" b="1" dirty="0">
                        <a:solidFill>
                          <a:schemeClr val="bg1"/>
                        </a:solidFill>
                      </a:endParaRP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tc>
                  <a:txBody>
                    <a:bodyPr/>
                    <a:lstStyle/>
                    <a:p>
                      <a:pPr algn="ctr"/>
                      <a:endParaRPr lang="en-US" sz="2100" b="1" dirty="0">
                        <a:solidFill>
                          <a:schemeClr val="bg1"/>
                        </a:solidFill>
                      </a:endParaRP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lnR>
                    <a:lnT w="12700" cap="flat" cmpd="sng" algn="ctr">
                      <a:solidFill>
                        <a:srgbClr val="FFFFFF"/>
                      </a:solidFill>
                      <a:prstDash val="solid"/>
                      <a:miter lim="800000"/>
                      <a:headEnd type="none" w="med" len="med"/>
                      <a:tailEnd type="none" w="med" len="med"/>
                    </a:lnT>
                    <a:lnB w="12700" cap="flat" cmpd="sng" algn="ctr">
                      <a:solidFill>
                        <a:srgbClr val="FFFFFF"/>
                      </a:solidFill>
                      <a:prstDash val="solid"/>
                      <a:miter lim="800000"/>
                      <a:headEnd type="none" w="med" len="med"/>
                      <a:tailEnd type="none" w="med" len="med"/>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727892880"/>
                  </a:ext>
                </a:extLst>
              </a:tr>
              <a:tr h="589571">
                <a:tc>
                  <a:txBody>
                    <a:bodyPr/>
                    <a:lstStyle/>
                    <a:p>
                      <a:r>
                        <a:rPr lang="en-US" sz="2100" b="1" dirty="0">
                          <a:solidFill>
                            <a:schemeClr val="bg1"/>
                          </a:solidFill>
                        </a:rPr>
                        <a:t>Supply</a:t>
                      </a:r>
                    </a:p>
                    <a:p>
                      <a:r>
                        <a:rPr lang="en-US" sz="2100" b="1" dirty="0">
                          <a:solidFill>
                            <a:schemeClr val="bg1"/>
                          </a:solidFill>
                        </a:rPr>
                        <a:t>(room nights)</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p>
                      <a:pPr algn="ctr"/>
                      <a:r>
                        <a:rPr lang="en-US" sz="2100" b="1" dirty="0">
                          <a:solidFill>
                            <a:schemeClr val="bg1"/>
                          </a:solidFill>
                        </a:rPr>
                        <a:t>60,259,366</a:t>
                      </a: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p>
                      <a:pPr algn="ctr"/>
                      <a:r>
                        <a:rPr lang="en-US" sz="2100" b="1" dirty="0">
                          <a:solidFill>
                            <a:schemeClr val="bg1"/>
                          </a:solidFill>
                        </a:rPr>
                        <a:t>32,644,387</a:t>
                      </a: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headEnd type="none" w="med" len="med"/>
                      <a:tailEnd type="none" w="med" len="med"/>
                    </a:lnR>
                    <a:lnT w="12700" cap="flat" cmpd="sng" algn="ctr">
                      <a:solidFill>
                        <a:srgbClr val="FFFFFF"/>
                      </a:solidFill>
                      <a:prstDash val="solid"/>
                      <a:miter lim="800000"/>
                      <a:headEnd type="none" w="med" len="med"/>
                      <a:tailEnd type="none" w="med" len="med"/>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p>
                      <a:pPr algn="ctr"/>
                      <a:r>
                        <a:rPr lang="en-US" sz="2100" b="1" dirty="0">
                          <a:solidFill>
                            <a:schemeClr val="bg1"/>
                          </a:solidFill>
                        </a:rPr>
                        <a:t>3,222,232</a:t>
                      </a:r>
                    </a:p>
                  </a:txBody>
                  <a:tcPr marL="108761" marR="108761" marT="54381" marB="54381">
                    <a:lnL w="6350" cap="flat" cmpd="sng" algn="ctr">
                      <a:solidFill>
                        <a:srgbClr val="D39229"/>
                      </a:solidFill>
                      <a:prstDash val="solid"/>
                      <a:miter lim="800000"/>
                      <a:headEnd type="none" w="med" len="med"/>
                      <a:tailEnd type="none" w="med" len="med"/>
                    </a:lnL>
                    <a:lnR w="6350" cap="flat" cmpd="sng" algn="ctr">
                      <a:solidFill>
                        <a:srgbClr val="D39229"/>
                      </a:solidFill>
                      <a:prstDash val="solid"/>
                      <a:miter lim="800000"/>
                    </a:lnR>
                    <a:lnT w="12700" cap="flat" cmpd="sng" algn="ctr">
                      <a:solidFill>
                        <a:srgbClr val="FFFFFF"/>
                      </a:solidFill>
                      <a:prstDash val="solid"/>
                      <a:miter lim="800000"/>
                      <a:headEnd type="none" w="med" len="med"/>
                      <a:tailEnd type="none" w="med" len="med"/>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57076928"/>
                  </a:ext>
                </a:extLst>
              </a:tr>
            </a:tbl>
          </a:graphicData>
        </a:graphic>
      </p:graphicFrame>
      <p:sp>
        <p:nvSpPr>
          <p:cNvPr id="5" name="TextBox 4">
            <a:extLst>
              <a:ext uri="{FF2B5EF4-FFF2-40B4-BE49-F238E27FC236}">
                <a16:creationId xmlns:a16="http://schemas.microsoft.com/office/drawing/2014/main" id="{986772E4-5384-AD95-44D9-D5DF9A3A5119}"/>
              </a:ext>
            </a:extLst>
          </p:cNvPr>
          <p:cNvSpPr txBox="1"/>
          <p:nvPr/>
        </p:nvSpPr>
        <p:spPr>
          <a:xfrm>
            <a:off x="838199" y="5248654"/>
            <a:ext cx="9744307" cy="430887"/>
          </a:xfrm>
          <a:prstGeom prst="rect">
            <a:avLst/>
          </a:prstGeom>
          <a:noFill/>
        </p:spPr>
        <p:txBody>
          <a:bodyPr wrap="square" rtlCol="0">
            <a:spAutoFit/>
          </a:bodyPr>
          <a:lstStyle/>
          <a:p>
            <a:r>
              <a:rPr lang="en-US" sz="1100" dirty="0"/>
              <a:t>*Note that some overlap exists between AirDNA and </a:t>
            </a:r>
            <a:r>
              <a:rPr lang="en-US" sz="1100" dirty="0" err="1"/>
              <a:t>KeyData</a:t>
            </a:r>
            <a:r>
              <a:rPr lang="en-US" sz="1100" dirty="0"/>
              <a:t> as some traditional rentals are also sold on shared platforms.</a:t>
            </a:r>
          </a:p>
          <a:p>
            <a:r>
              <a:rPr lang="en-US" sz="1100" dirty="0"/>
              <a:t>**Also note that no data exists for other lodging such as campgrounds, traditional B&amp;Bs, etc.</a:t>
            </a:r>
          </a:p>
        </p:txBody>
      </p:sp>
    </p:spTree>
    <p:extLst>
      <p:ext uri="{BB962C8B-B14F-4D97-AF65-F5344CB8AC3E}">
        <p14:creationId xmlns:p14="http://schemas.microsoft.com/office/powerpoint/2010/main" val="3553819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6F15-CB16-D80F-352A-CF87F53F251E}"/>
              </a:ext>
            </a:extLst>
          </p:cNvPr>
          <p:cNvSpPr>
            <a:spLocks noGrp="1"/>
          </p:cNvSpPr>
          <p:nvPr>
            <p:ph type="title"/>
          </p:nvPr>
        </p:nvSpPr>
        <p:spPr/>
        <p:txBody>
          <a:bodyPr/>
          <a:lstStyle/>
          <a:p>
            <a:r>
              <a:rPr lang="en-US" dirty="0"/>
              <a:t>Historical Trend of NC Lodging – Commercial hotels vs rentals </a:t>
            </a:r>
            <a:r>
              <a:rPr lang="en-US" sz="2800" dirty="0"/>
              <a:t>(shared economy &amp; traditional)</a:t>
            </a:r>
          </a:p>
        </p:txBody>
      </p:sp>
      <p:graphicFrame>
        <p:nvGraphicFramePr>
          <p:cNvPr id="6" name="Content Placeholder 5">
            <a:extLst>
              <a:ext uri="{FF2B5EF4-FFF2-40B4-BE49-F238E27FC236}">
                <a16:creationId xmlns:a16="http://schemas.microsoft.com/office/drawing/2014/main" id="{34C340EF-0FE0-3008-2C01-38AB478010FA}"/>
              </a:ext>
            </a:extLst>
          </p:cNvPr>
          <p:cNvGraphicFramePr>
            <a:graphicFrameLocks noGrp="1"/>
          </p:cNvGraphicFramePr>
          <p:nvPr>
            <p:ph idx="1"/>
            <p:extLst>
              <p:ext uri="{D42A27DB-BD31-4B8C-83A1-F6EECF244321}">
                <p14:modId xmlns:p14="http://schemas.microsoft.com/office/powerpoint/2010/main" val="115052610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0117E67-A243-A3ED-A6F1-D6455552823F}"/>
              </a:ext>
            </a:extLst>
          </p:cNvPr>
          <p:cNvSpPr txBox="1"/>
          <p:nvPr/>
        </p:nvSpPr>
        <p:spPr>
          <a:xfrm>
            <a:off x="838200" y="6277431"/>
            <a:ext cx="9744307" cy="600164"/>
          </a:xfrm>
          <a:prstGeom prst="rect">
            <a:avLst/>
          </a:prstGeom>
          <a:noFill/>
        </p:spPr>
        <p:txBody>
          <a:bodyPr wrap="square" rtlCol="0">
            <a:spAutoFit/>
          </a:bodyPr>
          <a:lstStyle/>
          <a:p>
            <a:r>
              <a:rPr lang="en-US" sz="1100" dirty="0"/>
              <a:t>*Note that some overlap exists between AirDNA and </a:t>
            </a:r>
            <a:r>
              <a:rPr lang="en-US" sz="1100" dirty="0" err="1"/>
              <a:t>KeyData</a:t>
            </a:r>
            <a:r>
              <a:rPr lang="en-US" sz="1100" dirty="0"/>
              <a:t> as some traditional rentals are also sold on shared platforms.</a:t>
            </a:r>
          </a:p>
          <a:p>
            <a:r>
              <a:rPr lang="en-US" sz="1100" dirty="0"/>
              <a:t>**Also note that no data exists for other lodging such as campgrounds, traditional B&amp;Bs, etc.</a:t>
            </a:r>
          </a:p>
          <a:p>
            <a:r>
              <a:rPr lang="en-US" sz="1100" dirty="0"/>
              <a:t>***Traditional rental data based on properties for which </a:t>
            </a:r>
            <a:r>
              <a:rPr lang="en-US" sz="1100" dirty="0" err="1"/>
              <a:t>KeyData</a:t>
            </a:r>
            <a:r>
              <a:rPr lang="en-US" sz="1100" dirty="0"/>
              <a:t> Dashboard has data.</a:t>
            </a:r>
          </a:p>
        </p:txBody>
      </p:sp>
    </p:spTree>
    <p:extLst>
      <p:ext uri="{BB962C8B-B14F-4D97-AF65-F5344CB8AC3E}">
        <p14:creationId xmlns:p14="http://schemas.microsoft.com/office/powerpoint/2010/main" val="665197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47319-63F4-E030-33C4-2A50C48D6202}"/>
              </a:ext>
            </a:extLst>
          </p:cNvPr>
          <p:cNvSpPr>
            <a:spLocks noGrp="1"/>
          </p:cNvSpPr>
          <p:nvPr>
            <p:ph type="title"/>
          </p:nvPr>
        </p:nvSpPr>
        <p:spPr/>
        <p:txBody>
          <a:bodyPr/>
          <a:lstStyle/>
          <a:p>
            <a:r>
              <a:rPr lang="en-US" dirty="0"/>
              <a:t>January – October 2022: North Carolina Lodging Data</a:t>
            </a:r>
          </a:p>
        </p:txBody>
      </p:sp>
      <p:graphicFrame>
        <p:nvGraphicFramePr>
          <p:cNvPr id="7" name="Content Placeholder 5">
            <a:extLst>
              <a:ext uri="{FF2B5EF4-FFF2-40B4-BE49-F238E27FC236}">
                <a16:creationId xmlns:a16="http://schemas.microsoft.com/office/drawing/2014/main" id="{59CCD11B-D989-B0F2-8911-6DFBF5439909}"/>
              </a:ext>
            </a:extLst>
          </p:cNvPr>
          <p:cNvGraphicFramePr>
            <a:graphicFrameLocks/>
          </p:cNvGraphicFramePr>
          <p:nvPr>
            <p:extLst>
              <p:ext uri="{D42A27DB-BD31-4B8C-83A1-F6EECF244321}">
                <p14:modId xmlns:p14="http://schemas.microsoft.com/office/powerpoint/2010/main" val="1881789051"/>
              </p:ext>
            </p:extLst>
          </p:nvPr>
        </p:nvGraphicFramePr>
        <p:xfrm>
          <a:off x="814654" y="1690689"/>
          <a:ext cx="10539146" cy="4309599"/>
        </p:xfrm>
        <a:graphic>
          <a:graphicData uri="http://schemas.openxmlformats.org/drawingml/2006/table">
            <a:tbl>
              <a:tblPr firstRow="1" bandRow="1">
                <a:gradFill rotWithShape="1">
                  <a:gsLst>
                    <a:gs pos="0">
                      <a:srgbClr val="D39229">
                        <a:lumMod val="110000"/>
                        <a:satMod val="105000"/>
                        <a:tint val="67000"/>
                      </a:srgbClr>
                    </a:gs>
                    <a:gs pos="50000">
                      <a:srgbClr val="D39229">
                        <a:lumMod val="105000"/>
                        <a:satMod val="103000"/>
                        <a:tint val="73000"/>
                      </a:srgbClr>
                    </a:gs>
                    <a:gs pos="100000">
                      <a:srgbClr val="D39229">
                        <a:lumMod val="105000"/>
                        <a:satMod val="109000"/>
                        <a:tint val="81000"/>
                      </a:srgbClr>
                    </a:gs>
                  </a:gsLst>
                  <a:lin ang="5400000" scaled="0"/>
                </a:gradFill>
                <a:effectLst/>
              </a:tblPr>
              <a:tblGrid>
                <a:gridCol w="2314575">
                  <a:extLst>
                    <a:ext uri="{9D8B030D-6E8A-4147-A177-3AD203B41FA5}">
                      <a16:colId xmlns:a16="http://schemas.microsoft.com/office/drawing/2014/main" val="20000"/>
                    </a:ext>
                  </a:extLst>
                </a:gridCol>
                <a:gridCol w="2451759">
                  <a:extLst>
                    <a:ext uri="{9D8B030D-6E8A-4147-A177-3AD203B41FA5}">
                      <a16:colId xmlns:a16="http://schemas.microsoft.com/office/drawing/2014/main" val="20001"/>
                    </a:ext>
                  </a:extLst>
                </a:gridCol>
                <a:gridCol w="2818706">
                  <a:extLst>
                    <a:ext uri="{9D8B030D-6E8A-4147-A177-3AD203B41FA5}">
                      <a16:colId xmlns:a16="http://schemas.microsoft.com/office/drawing/2014/main" val="20002"/>
                    </a:ext>
                  </a:extLst>
                </a:gridCol>
                <a:gridCol w="2954106">
                  <a:extLst>
                    <a:ext uri="{9D8B030D-6E8A-4147-A177-3AD203B41FA5}">
                      <a16:colId xmlns:a16="http://schemas.microsoft.com/office/drawing/2014/main" val="20003"/>
                    </a:ext>
                  </a:extLst>
                </a:gridCol>
              </a:tblGrid>
              <a:tr h="1292713">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sz="2100" b="1" dirty="0"/>
                    </a:p>
                  </a:txBody>
                  <a:tcPr marL="108761" marR="108761" marT="54381" marB="54381">
                    <a:lnL w="6350" cap="flat" cmpd="sng" algn="ctr">
                      <a:solidFill>
                        <a:srgbClr val="D39229"/>
                      </a:solidFill>
                      <a:prstDash val="solid"/>
                      <a:miter lim="800000"/>
                    </a:lnL>
                    <a:lnR>
                      <a:noFill/>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2400" b="1" dirty="0">
                          <a:solidFill>
                            <a:schemeClr val="bg1"/>
                          </a:solidFill>
                        </a:rPr>
                        <a:t>NC</a:t>
                      </a:r>
                    </a:p>
                    <a:p>
                      <a:pPr algn="ctr"/>
                      <a:r>
                        <a:rPr lang="en-US" sz="2400" b="1" dirty="0">
                          <a:solidFill>
                            <a:schemeClr val="bg1"/>
                          </a:solidFill>
                        </a:rPr>
                        <a:t>Commercial Lodging</a:t>
                      </a:r>
                    </a:p>
                  </a:txBody>
                  <a:tcPr marL="108761" marR="108761" marT="54381" marB="54381">
                    <a:lnL>
                      <a:noFill/>
                    </a:lnL>
                    <a:lnR>
                      <a:noFill/>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2400" b="1" dirty="0">
                          <a:solidFill>
                            <a:schemeClr val="bg1"/>
                          </a:solidFill>
                        </a:rPr>
                        <a:t>Airbnb/HomeAway entire home rentals (</a:t>
                      </a:r>
                      <a:r>
                        <a:rPr lang="en-US" sz="2400" b="1" dirty="0" err="1">
                          <a:solidFill>
                            <a:schemeClr val="bg1"/>
                          </a:solidFill>
                        </a:rPr>
                        <a:t>AirDNA</a:t>
                      </a:r>
                      <a:r>
                        <a:rPr lang="en-US" sz="2400" b="1" dirty="0">
                          <a:solidFill>
                            <a:schemeClr val="bg1"/>
                          </a:solidFill>
                        </a:rPr>
                        <a:t>)</a:t>
                      </a:r>
                    </a:p>
                  </a:txBody>
                  <a:tcPr marL="108761" marR="108761" marT="54381" marB="54381">
                    <a:lnL>
                      <a:noFill/>
                    </a:lnL>
                    <a:lnR>
                      <a:noFill/>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2400" b="1" dirty="0">
                          <a:solidFill>
                            <a:schemeClr val="bg1"/>
                          </a:solidFill>
                        </a:rPr>
                        <a:t>Vacation Rentals</a:t>
                      </a:r>
                    </a:p>
                    <a:p>
                      <a:pPr algn="ctr"/>
                      <a:r>
                        <a:rPr lang="en-US" sz="2400" b="1" dirty="0">
                          <a:solidFill>
                            <a:schemeClr val="bg1"/>
                          </a:solidFill>
                        </a:rPr>
                        <a:t>(</a:t>
                      </a:r>
                      <a:r>
                        <a:rPr lang="en-US" sz="2400" b="1" dirty="0" err="1">
                          <a:solidFill>
                            <a:schemeClr val="bg1"/>
                          </a:solidFill>
                        </a:rPr>
                        <a:t>KeyData</a:t>
                      </a:r>
                      <a:r>
                        <a:rPr lang="en-US" sz="2400" b="1" dirty="0">
                          <a:solidFill>
                            <a:schemeClr val="bg1"/>
                          </a:solidFill>
                        </a:rPr>
                        <a:t>)</a:t>
                      </a:r>
                    </a:p>
                  </a:txBody>
                  <a:tcPr marL="108761" marR="108761" marT="54381" marB="54381">
                    <a:lnL>
                      <a:noFill/>
                    </a:lnL>
                    <a:lnR w="6350" cap="flat" cmpd="sng" algn="ctr">
                      <a:solidFill>
                        <a:srgbClr val="D39229"/>
                      </a:solidFill>
                      <a:prstDash val="solid"/>
                      <a:miter lim="800000"/>
                    </a:lnR>
                    <a:lnT w="6350" cap="flat" cmpd="sng" algn="ctr">
                      <a:solidFill>
                        <a:srgbClr val="D39229"/>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0"/>
                  </a:ext>
                </a:extLst>
              </a:tr>
              <a:tr h="4854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100" b="1" dirty="0">
                          <a:solidFill>
                            <a:schemeClr val="bg1"/>
                          </a:solidFill>
                        </a:rPr>
                        <a:t>Occupancy</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12700" cap="flat" cmpd="sng" algn="ctr">
                      <a:solidFill>
                        <a:srgbClr val="FFFFFF"/>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8.5%</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12700" cap="flat" cmpd="sng" algn="ctr">
                      <a:solidFill>
                        <a:srgbClr val="FFFFFF"/>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Down 6.2%</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12700" cap="flat" cmpd="sng" algn="ctr">
                      <a:solidFill>
                        <a:srgbClr val="FFFFFF"/>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Down 14.7%</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12700" cap="flat" cmpd="sng" algn="ctr">
                      <a:solidFill>
                        <a:srgbClr val="FFFFFF"/>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1"/>
                  </a:ext>
                </a:extLst>
              </a:tr>
              <a:tr h="4854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100" b="1" dirty="0">
                          <a:solidFill>
                            <a:schemeClr val="bg1"/>
                          </a:solidFill>
                        </a:rPr>
                        <a:t>Room Rates</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14.4%</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8.7%</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13.1%</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2"/>
                  </a:ext>
                </a:extLst>
              </a:tr>
              <a:tr h="4854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100" b="1" dirty="0">
                          <a:solidFill>
                            <a:schemeClr val="bg1"/>
                          </a:solidFill>
                        </a:rPr>
                        <a:t>RevPAR</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24.1%</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1.0%</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2.6%</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3"/>
                  </a:ext>
                </a:extLst>
              </a:tr>
              <a:tr h="4854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100" b="1" dirty="0">
                          <a:solidFill>
                            <a:schemeClr val="bg1"/>
                          </a:solidFill>
                        </a:rPr>
                        <a:t>Revenues</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25.4%</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31.9%</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7.6%</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4"/>
                  </a:ext>
                </a:extLst>
              </a:tr>
              <a:tr h="4854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100" b="1" dirty="0">
                          <a:solidFill>
                            <a:schemeClr val="bg1"/>
                          </a:solidFill>
                        </a:rPr>
                        <a:t>Demand</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9.6%</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23.9%</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Down 7.5%</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5"/>
                  </a:ext>
                </a:extLst>
              </a:tr>
              <a:tr h="5895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100" b="1" dirty="0">
                          <a:solidFill>
                            <a:schemeClr val="bg1"/>
                          </a:solidFill>
                        </a:rPr>
                        <a:t>Supply</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1.0%</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32.0%</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100" b="1" dirty="0">
                          <a:solidFill>
                            <a:schemeClr val="bg1"/>
                          </a:solidFill>
                        </a:rPr>
                        <a:t>Up 7.8%</a:t>
                      </a:r>
                    </a:p>
                  </a:txBody>
                  <a:tcPr marL="108761" marR="108761" marT="54381" marB="54381">
                    <a:lnL w="6350" cap="flat" cmpd="sng" algn="ctr">
                      <a:solidFill>
                        <a:srgbClr val="D39229"/>
                      </a:solidFill>
                      <a:prstDash val="solid"/>
                      <a:miter lim="800000"/>
                    </a:lnL>
                    <a:lnR w="6350" cap="flat" cmpd="sng" algn="ctr">
                      <a:solidFill>
                        <a:srgbClr val="D39229"/>
                      </a:solidFill>
                      <a:prstDash val="solid"/>
                      <a:miter lim="800000"/>
                    </a:lnR>
                    <a:lnT w="6350" cap="flat" cmpd="sng" algn="ctr">
                      <a:solidFill>
                        <a:srgbClr val="D39229"/>
                      </a:solidFill>
                      <a:prstDash val="solid"/>
                      <a:miter lim="800000"/>
                    </a:lnT>
                    <a:lnB w="6350" cap="flat" cmpd="sng" algn="ctr">
                      <a:solidFill>
                        <a:srgbClr val="D39229"/>
                      </a:solidFill>
                      <a:prstDash val="solid"/>
                      <a:miter lim="800000"/>
                    </a:lnB>
                    <a:lnTlToBr w="12700" cmpd="sng">
                      <a:noFill/>
                      <a:prstDash val="solid"/>
                    </a:lnTlToBr>
                    <a:lnBlToTr w="12700" cmpd="sng">
                      <a:noFill/>
                      <a:prstDash val="solid"/>
                    </a:lnBlToTr>
                    <a:solidFill>
                      <a:srgbClr val="8DB3B1">
                        <a:lumMod val="75000"/>
                      </a:srgbClr>
                    </a:solidFil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D0D20156-66F3-5620-F6B1-E5C47E0E2976}"/>
              </a:ext>
            </a:extLst>
          </p:cNvPr>
          <p:cNvSpPr txBox="1"/>
          <p:nvPr/>
        </p:nvSpPr>
        <p:spPr>
          <a:xfrm>
            <a:off x="814654" y="6185098"/>
            <a:ext cx="41109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E58"/>
                </a:solidFill>
                <a:effectLst/>
                <a:uLnTx/>
                <a:uFillTx/>
                <a:latin typeface="Calibri" panose="020F0502020204030204"/>
                <a:ea typeface="+mn-ea"/>
                <a:cs typeface="+mn-cs"/>
              </a:rPr>
              <a:t>Sources: STR, </a:t>
            </a:r>
            <a:r>
              <a:rPr kumimoji="0" lang="en-US" sz="1400" b="0" i="0" u="none" strike="noStrike" kern="1200" cap="none" spc="0" normalizeH="0" baseline="0" noProof="0" dirty="0" err="1">
                <a:ln>
                  <a:noFill/>
                </a:ln>
                <a:solidFill>
                  <a:srgbClr val="004E58"/>
                </a:solidFill>
                <a:effectLst/>
                <a:uLnTx/>
                <a:uFillTx/>
                <a:latin typeface="Calibri" panose="020F0502020204030204"/>
                <a:ea typeface="+mn-ea"/>
                <a:cs typeface="+mn-cs"/>
              </a:rPr>
              <a:t>AirDNA</a:t>
            </a:r>
            <a:r>
              <a:rPr kumimoji="0" lang="en-US" sz="1400" b="0" i="0" u="none" strike="noStrike" kern="1200" cap="none" spc="0" normalizeH="0" baseline="0" noProof="0" dirty="0">
                <a:ln>
                  <a:noFill/>
                </a:ln>
                <a:solidFill>
                  <a:srgbClr val="004E58"/>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srgbClr val="004E58"/>
                </a:solidFill>
                <a:effectLst/>
                <a:uLnTx/>
                <a:uFillTx/>
                <a:latin typeface="Calibri" panose="020F0502020204030204"/>
                <a:ea typeface="+mn-ea"/>
                <a:cs typeface="+mn-cs"/>
              </a:rPr>
              <a:t>KeyData</a:t>
            </a:r>
            <a:r>
              <a:rPr kumimoji="0" lang="en-US" sz="1400" b="0" i="0" u="none" strike="noStrike" kern="1200" cap="none" spc="0" normalizeH="0" baseline="0" noProof="0" dirty="0">
                <a:ln>
                  <a:noFill/>
                </a:ln>
                <a:solidFill>
                  <a:srgbClr val="004E58"/>
                </a:solidFill>
                <a:effectLst/>
                <a:uLnTx/>
                <a:uFillTx/>
                <a:latin typeface="Calibri" panose="020F0502020204030204"/>
                <a:ea typeface="+mn-ea"/>
                <a:cs typeface="+mn-cs"/>
              </a:rPr>
              <a:t>, 2022</a:t>
            </a:r>
          </a:p>
        </p:txBody>
      </p:sp>
    </p:spTree>
    <p:extLst>
      <p:ext uri="{BB962C8B-B14F-4D97-AF65-F5344CB8AC3E}">
        <p14:creationId xmlns:p14="http://schemas.microsoft.com/office/powerpoint/2010/main" val="1673156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C657-5EBF-0056-8D1E-5F6825BEB8B9}"/>
              </a:ext>
            </a:extLst>
          </p:cNvPr>
          <p:cNvSpPr>
            <a:spLocks noGrp="1"/>
          </p:cNvSpPr>
          <p:nvPr>
            <p:ph type="title"/>
          </p:nvPr>
        </p:nvSpPr>
        <p:spPr/>
        <p:txBody>
          <a:bodyPr/>
          <a:lstStyle/>
          <a:p>
            <a:r>
              <a:rPr lang="en-US" dirty="0"/>
              <a:t>NC Lodging Demand Recovery – </a:t>
            </a:r>
            <a:r>
              <a:rPr lang="en-US" u="sng" dirty="0"/>
              <a:t>Compared to 2019</a:t>
            </a:r>
          </a:p>
        </p:txBody>
      </p:sp>
      <p:graphicFrame>
        <p:nvGraphicFramePr>
          <p:cNvPr id="4" name="Content Placeholder 6">
            <a:extLst>
              <a:ext uri="{FF2B5EF4-FFF2-40B4-BE49-F238E27FC236}">
                <a16:creationId xmlns:a16="http://schemas.microsoft.com/office/drawing/2014/main" id="{E0A69820-7297-731D-57E4-14FD439CB37D}"/>
              </a:ext>
            </a:extLst>
          </p:cNvPr>
          <p:cNvGraphicFramePr>
            <a:graphicFrameLocks/>
          </p:cNvGraphicFramePr>
          <p:nvPr>
            <p:extLst>
              <p:ext uri="{D42A27DB-BD31-4B8C-83A1-F6EECF244321}">
                <p14:modId xmlns:p14="http://schemas.microsoft.com/office/powerpoint/2010/main" val="3357876455"/>
              </p:ext>
            </p:extLst>
          </p:nvPr>
        </p:nvGraphicFramePr>
        <p:xfrm>
          <a:off x="609600" y="1939926"/>
          <a:ext cx="109728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337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a:t>Consumer marketing</a:t>
            </a:r>
          </a:p>
        </p:txBody>
      </p:sp>
    </p:spTree>
    <p:extLst>
      <p:ext uri="{BB962C8B-B14F-4D97-AF65-F5344CB8AC3E}">
        <p14:creationId xmlns:p14="http://schemas.microsoft.com/office/powerpoint/2010/main" val="1815963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rotWithShape="1">
          <a:blip r:embed="rId3">
            <a:extLst>
              <a:ext uri="{28A0092B-C50C-407E-A947-70E740481C1C}">
                <a14:useLocalDpi xmlns:a14="http://schemas.microsoft.com/office/drawing/2010/main"/>
              </a:ext>
            </a:extLst>
          </a:blip>
          <a:srcRect/>
          <a:stretch/>
        </p:blipFill>
        <p:spPr>
          <a:xfrm>
            <a:off x="5455918" y="0"/>
            <a:ext cx="6736081" cy="6858000"/>
          </a:xfrm>
        </p:spPr>
      </p:pic>
      <p:sp>
        <p:nvSpPr>
          <p:cNvPr id="3" name="Title 2"/>
          <p:cNvSpPr>
            <a:spLocks noGrp="1"/>
          </p:cNvSpPr>
          <p:nvPr>
            <p:ph type="title"/>
          </p:nvPr>
        </p:nvSpPr>
        <p:spPr>
          <a:xfrm>
            <a:off x="838200" y="365126"/>
            <a:ext cx="3933825" cy="1120774"/>
          </a:xfrm>
        </p:spPr>
        <p:txBody>
          <a:bodyPr>
            <a:normAutofit fontScale="90000"/>
          </a:bodyPr>
          <a:lstStyle/>
          <a:p>
            <a:r>
              <a:rPr lang="en-US"/>
              <a:t>2021: Recovery Year </a:t>
            </a:r>
            <a:br>
              <a:rPr lang="en-US"/>
            </a:br>
            <a:r>
              <a:rPr lang="en-US"/>
              <a:t>for NC Tourism</a:t>
            </a:r>
          </a:p>
        </p:txBody>
      </p:sp>
      <p:sp>
        <p:nvSpPr>
          <p:cNvPr id="4" name="Text Placeholder 3"/>
          <p:cNvSpPr>
            <a:spLocks noGrp="1"/>
          </p:cNvSpPr>
          <p:nvPr>
            <p:ph type="body" sz="half" idx="2"/>
          </p:nvPr>
        </p:nvSpPr>
        <p:spPr>
          <a:xfrm>
            <a:off x="80010" y="1485900"/>
            <a:ext cx="5187717" cy="5287040"/>
          </a:xfrm>
        </p:spPr>
        <p:txBody>
          <a:bodyPr>
            <a:noAutofit/>
          </a:bodyPr>
          <a:lstStyle/>
          <a:p>
            <a:pPr marL="342900" lvl="1" indent="-342900" defTabSz="457200">
              <a:lnSpc>
                <a:spcPct val="100000"/>
              </a:lnSpc>
              <a:spcBef>
                <a:spcPts val="0"/>
              </a:spcBef>
              <a:buFont typeface="Arial"/>
              <a:buChar char="•"/>
            </a:pPr>
            <a:r>
              <a:rPr lang="en-US" sz="2200" b="1">
                <a:latin typeface="Cambria" panose="02040503050406030204" pitchFamily="18" charset="0"/>
              </a:rPr>
              <a:t>$28.9 Billion </a:t>
            </a:r>
            <a:r>
              <a:rPr lang="en-US" sz="2200">
                <a:latin typeface="Cambria" panose="02040503050406030204" pitchFamily="18" charset="0"/>
              </a:rPr>
              <a:t>in Visitor Spending</a:t>
            </a:r>
          </a:p>
          <a:p>
            <a:pPr marL="800100" lvl="2" indent="-342900" defTabSz="457200">
              <a:lnSpc>
                <a:spcPct val="100000"/>
              </a:lnSpc>
              <a:spcBef>
                <a:spcPts val="0"/>
              </a:spcBef>
              <a:buFont typeface="Arial"/>
              <a:buChar char="•"/>
            </a:pPr>
            <a:r>
              <a:rPr lang="en-US" sz="2000">
                <a:latin typeface="Cambria" panose="02040503050406030204" pitchFamily="18" charset="0"/>
              </a:rPr>
              <a:t>45% increase from 2020</a:t>
            </a:r>
            <a:br>
              <a:rPr lang="en-US" sz="2000">
                <a:latin typeface="Cambria" panose="02040503050406030204" pitchFamily="18" charset="0"/>
              </a:rPr>
            </a:br>
            <a:endParaRPr lang="en-US" sz="2000">
              <a:latin typeface="Cambria" panose="02040503050406030204" pitchFamily="18" charset="0"/>
            </a:endParaRPr>
          </a:p>
          <a:p>
            <a:pPr marL="342900" lvl="1" indent="-342900" defTabSz="457200">
              <a:lnSpc>
                <a:spcPct val="100000"/>
              </a:lnSpc>
              <a:spcBef>
                <a:spcPts val="0"/>
              </a:spcBef>
              <a:buFont typeface="Arial"/>
              <a:buChar char="•"/>
            </a:pPr>
            <a:r>
              <a:rPr lang="en-US" sz="2200">
                <a:latin typeface="Cambria" panose="02040503050406030204" pitchFamily="18" charset="0"/>
              </a:rPr>
              <a:t>More Than </a:t>
            </a:r>
            <a:r>
              <a:rPr lang="en-US" sz="2200" b="1">
                <a:latin typeface="Cambria" panose="02040503050406030204" pitchFamily="18" charset="0"/>
              </a:rPr>
              <a:t>197,000 </a:t>
            </a:r>
            <a:r>
              <a:rPr lang="en-US" sz="2200">
                <a:latin typeface="Cambria" panose="02040503050406030204" pitchFamily="18" charset="0"/>
              </a:rPr>
              <a:t>Jobs </a:t>
            </a:r>
          </a:p>
          <a:p>
            <a:pPr marL="800100" lvl="2" indent="-342900" defTabSz="457200">
              <a:lnSpc>
                <a:spcPct val="100000"/>
              </a:lnSpc>
              <a:spcBef>
                <a:spcPts val="0"/>
              </a:spcBef>
              <a:buFont typeface="Arial"/>
              <a:buChar char="•"/>
            </a:pPr>
            <a:r>
              <a:rPr lang="en-US" sz="2000">
                <a:latin typeface="Cambria" panose="02040503050406030204" pitchFamily="18" charset="0"/>
              </a:rPr>
              <a:t>Growth of 18,000 jobs after 2020’s losses</a:t>
            </a:r>
            <a:br>
              <a:rPr lang="en-US" sz="2000">
                <a:latin typeface="Cambria" panose="02040503050406030204" pitchFamily="18" charset="0"/>
              </a:rPr>
            </a:br>
            <a:endParaRPr lang="en-US" sz="2000">
              <a:latin typeface="Cambria" panose="02040503050406030204" pitchFamily="18" charset="0"/>
            </a:endParaRPr>
          </a:p>
          <a:p>
            <a:pPr marL="342900" lvl="1" indent="-342900" defTabSz="457200">
              <a:lnSpc>
                <a:spcPct val="100000"/>
              </a:lnSpc>
              <a:spcBef>
                <a:spcPts val="0"/>
              </a:spcBef>
              <a:buFont typeface="Arial"/>
              <a:buChar char="•"/>
            </a:pPr>
            <a:r>
              <a:rPr lang="en-US" sz="2200" b="1">
                <a:latin typeface="Cambria" panose="02040503050406030204" pitchFamily="18" charset="0"/>
              </a:rPr>
              <a:t>$1.5 Billion </a:t>
            </a:r>
            <a:r>
              <a:rPr lang="en-US" sz="2200">
                <a:latin typeface="Cambria" panose="02040503050406030204" pitchFamily="18" charset="0"/>
              </a:rPr>
              <a:t>in Federal Tax Revenues</a:t>
            </a:r>
          </a:p>
          <a:p>
            <a:pPr marL="800100" lvl="2" indent="-342900" defTabSz="457200">
              <a:lnSpc>
                <a:spcPct val="100000"/>
              </a:lnSpc>
              <a:spcBef>
                <a:spcPts val="0"/>
              </a:spcBef>
              <a:buFont typeface="Arial"/>
              <a:buChar char="•"/>
            </a:pPr>
            <a:r>
              <a:rPr lang="en-US" sz="2000">
                <a:latin typeface="Cambria" panose="02040503050406030204" pitchFamily="18" charset="0"/>
              </a:rPr>
              <a:t>Up 27.8%</a:t>
            </a:r>
            <a:br>
              <a:rPr lang="en-US" sz="2000">
                <a:latin typeface="Cambria" panose="02040503050406030204" pitchFamily="18" charset="0"/>
              </a:rPr>
            </a:br>
            <a:endParaRPr lang="en-US" sz="2000">
              <a:latin typeface="Cambria" panose="02040503050406030204" pitchFamily="18" charset="0"/>
            </a:endParaRPr>
          </a:p>
          <a:p>
            <a:pPr marL="342900" lvl="1" indent="-342900" defTabSz="457200">
              <a:lnSpc>
                <a:spcPct val="100000"/>
              </a:lnSpc>
              <a:spcBef>
                <a:spcPts val="0"/>
              </a:spcBef>
              <a:buFont typeface="Arial"/>
              <a:buChar char="•"/>
            </a:pPr>
            <a:r>
              <a:rPr lang="en-US" sz="2200" b="1">
                <a:latin typeface="Cambria" panose="02040503050406030204" pitchFamily="18" charset="0"/>
              </a:rPr>
              <a:t>$1.2 Billion </a:t>
            </a:r>
            <a:r>
              <a:rPr lang="en-US" sz="2200">
                <a:latin typeface="Cambria" panose="02040503050406030204" pitchFamily="18" charset="0"/>
              </a:rPr>
              <a:t>in State Tax Revenues</a:t>
            </a:r>
          </a:p>
          <a:p>
            <a:pPr marL="800100" lvl="2" indent="-342900" defTabSz="457200">
              <a:lnSpc>
                <a:spcPct val="100000"/>
              </a:lnSpc>
              <a:spcBef>
                <a:spcPts val="0"/>
              </a:spcBef>
              <a:buFont typeface="Arial"/>
              <a:buChar char="•"/>
            </a:pPr>
            <a:r>
              <a:rPr lang="en-US" sz="2000">
                <a:latin typeface="Cambria" panose="02040503050406030204" pitchFamily="18" charset="0"/>
              </a:rPr>
              <a:t>Up 34.4%</a:t>
            </a:r>
            <a:br>
              <a:rPr lang="en-US" sz="2000">
                <a:latin typeface="Cambria" panose="02040503050406030204" pitchFamily="18" charset="0"/>
              </a:rPr>
            </a:br>
            <a:endParaRPr lang="en-US" sz="2000">
              <a:latin typeface="Cambria" panose="02040503050406030204" pitchFamily="18" charset="0"/>
            </a:endParaRPr>
          </a:p>
          <a:p>
            <a:pPr marL="342900" lvl="1" indent="-342900" defTabSz="457200">
              <a:lnSpc>
                <a:spcPct val="100000"/>
              </a:lnSpc>
              <a:spcBef>
                <a:spcPts val="0"/>
              </a:spcBef>
              <a:buFont typeface="Arial"/>
              <a:buChar char="•"/>
            </a:pPr>
            <a:r>
              <a:rPr lang="en-US" sz="2200" b="1">
                <a:latin typeface="Cambria" panose="02040503050406030204" pitchFamily="18" charset="0"/>
              </a:rPr>
              <a:t>$1.1 Billion </a:t>
            </a:r>
            <a:r>
              <a:rPr lang="en-US" sz="2200">
                <a:latin typeface="Cambria" panose="02040503050406030204" pitchFamily="18" charset="0"/>
              </a:rPr>
              <a:t>in Local  Tax Revenues</a:t>
            </a:r>
          </a:p>
          <a:p>
            <a:pPr marL="800100" lvl="2" indent="-342900" defTabSz="457200">
              <a:lnSpc>
                <a:spcPct val="100000"/>
              </a:lnSpc>
              <a:spcBef>
                <a:spcPts val="0"/>
              </a:spcBef>
              <a:buFont typeface="Arial"/>
              <a:buChar char="•"/>
            </a:pPr>
            <a:r>
              <a:rPr lang="en-US" sz="2000">
                <a:latin typeface="Cambria" panose="02040503050406030204" pitchFamily="18" charset="0"/>
              </a:rPr>
              <a:t>Up 25.9%</a:t>
            </a:r>
          </a:p>
          <a:p>
            <a:pPr marL="0" lvl="1" defTabSz="457200">
              <a:lnSpc>
                <a:spcPts val="2800"/>
              </a:lnSpc>
              <a:spcBef>
                <a:spcPts val="0"/>
              </a:spcBef>
              <a:spcAft>
                <a:spcPts val="600"/>
              </a:spcAft>
            </a:pPr>
            <a:endParaRPr lang="en-US" sz="1800">
              <a:latin typeface="Cambria" panose="02040503050406030204" pitchFamily="18" charset="0"/>
            </a:endParaRPr>
          </a:p>
        </p:txBody>
      </p:sp>
      <p:pic>
        <p:nvPicPr>
          <p:cNvPr id="5" name="Picture 4">
            <a:hlinkClick r:id="" action="ppaction://macro?name=fron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293297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7"/>
          <p:cNvSpPr txBox="1"/>
          <p:nvPr/>
        </p:nvSpPr>
        <p:spPr>
          <a:xfrm>
            <a:off x="2891494" y="5042845"/>
            <a:ext cx="2186764" cy="390793"/>
          </a:xfrm>
          <a:prstGeom prst="rect">
            <a:avLst/>
          </a:prstGeom>
          <a:noFill/>
          <a:ln>
            <a:noFill/>
          </a:ln>
        </p:spPr>
        <p:txBody>
          <a:bodyPr spcFirstLastPara="1" wrap="square" lIns="102700" tIns="51333" rIns="102700" bIns="513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9AB9A"/>
                </a:solidFill>
                <a:effectLst/>
                <a:uLnTx/>
                <a:uFillTx/>
                <a:latin typeface="Overpass"/>
                <a:ea typeface="Montserrat"/>
                <a:cs typeface="Montserrat"/>
                <a:sym typeface="Montserrat"/>
              </a:rPr>
              <a:t>COUNT ON ME NC</a:t>
            </a:r>
            <a:endParaRPr kumimoji="0" sz="1600" b="0" i="0" u="none" strike="noStrike" kern="1200" cap="none" spc="0" normalizeH="0" baseline="0" noProof="0">
              <a:ln>
                <a:noFill/>
              </a:ln>
              <a:solidFill>
                <a:srgbClr val="49AB9A"/>
              </a:solidFill>
              <a:effectLst/>
              <a:uLnTx/>
              <a:uFillTx/>
              <a:latin typeface="Overpass"/>
              <a:ea typeface="Montserrat"/>
              <a:cs typeface="Montserrat"/>
              <a:sym typeface="Montserrat"/>
            </a:endParaRPr>
          </a:p>
        </p:txBody>
      </p:sp>
      <p:sp>
        <p:nvSpPr>
          <p:cNvPr id="109" name="Google Shape;109;p27"/>
          <p:cNvSpPr txBox="1"/>
          <p:nvPr/>
        </p:nvSpPr>
        <p:spPr>
          <a:xfrm>
            <a:off x="373600" y="299712"/>
            <a:ext cx="11208800" cy="760400"/>
          </a:xfrm>
          <a:prstGeom prst="rect">
            <a:avLst/>
          </a:prstGeom>
          <a:noFill/>
          <a:ln>
            <a:noFill/>
          </a:ln>
        </p:spPr>
        <p:txBody>
          <a:bodyPr spcFirstLastPara="1" wrap="square" lIns="102700" tIns="51333" rIns="102700" bIns="513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EC8BB"/>
                </a:solidFill>
                <a:effectLst/>
                <a:uLnTx/>
                <a:uFillTx/>
                <a:latin typeface="Gill Sans MT Condensed" panose="020B0506020104020203" pitchFamily="34" charset="77"/>
                <a:ea typeface="Montserrat"/>
                <a:cs typeface="Devanagari MT" panose="02000500020000000000" pitchFamily="2" charset="0"/>
                <a:sym typeface="Montserrat"/>
              </a:rPr>
              <a:t>SHIFTS IN MESSAGING &amp; AUDIENCE TARGETING </a:t>
            </a:r>
            <a:endParaRPr kumimoji="0" sz="4000" b="1" i="0" u="none" strike="noStrike" kern="1200" cap="none" spc="0" normalizeH="0" baseline="0" noProof="0">
              <a:ln>
                <a:noFill/>
              </a:ln>
              <a:solidFill>
                <a:srgbClr val="7EC8BB"/>
              </a:solidFill>
              <a:effectLst/>
              <a:uLnTx/>
              <a:uFillTx/>
              <a:latin typeface="Gill Sans MT Condensed" panose="020B0506020104020203" pitchFamily="34" charset="77"/>
              <a:ea typeface="Montserrat"/>
              <a:cs typeface="Devanagari MT" panose="02000500020000000000" pitchFamily="2" charset="0"/>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F3F3F"/>
              </a:solidFill>
              <a:effectLst/>
              <a:uLnTx/>
              <a:uFillTx/>
              <a:latin typeface="Montserrat Medium"/>
              <a:ea typeface="Montserrat Medium"/>
              <a:cs typeface="Montserrat Medium"/>
              <a:sym typeface="Montserrat Medium"/>
            </a:endParaRPr>
          </a:p>
        </p:txBody>
      </p:sp>
      <p:sp>
        <p:nvSpPr>
          <p:cNvPr id="111" name="Google Shape;111;p27"/>
          <p:cNvSpPr txBox="1"/>
          <p:nvPr/>
        </p:nvSpPr>
        <p:spPr>
          <a:xfrm>
            <a:off x="8737600" y="7062612"/>
            <a:ext cx="2844800" cy="405600"/>
          </a:xfrm>
          <a:prstGeom prst="rect">
            <a:avLst/>
          </a:prstGeom>
          <a:noFill/>
          <a:ln>
            <a:noFill/>
          </a:ln>
        </p:spPr>
        <p:txBody>
          <a:bodyPr spcFirstLastPara="1" wrap="square" lIns="121900" tIns="60933" rIns="121900" bIns="60933"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6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119" name="Google Shape;119;p27"/>
          <p:cNvSpPr txBox="1"/>
          <p:nvPr/>
        </p:nvSpPr>
        <p:spPr>
          <a:xfrm>
            <a:off x="641854" y="5042845"/>
            <a:ext cx="2010800" cy="1046251"/>
          </a:xfrm>
          <a:prstGeom prst="rect">
            <a:avLst/>
          </a:prstGeom>
          <a:noFill/>
          <a:ln>
            <a:noFill/>
          </a:ln>
        </p:spPr>
        <p:txBody>
          <a:bodyPr spcFirstLastPara="1" wrap="square" lIns="102700" tIns="51333" rIns="102700" bIns="51333" anchor="t" anchorCtr="0">
            <a:noAutofit/>
          </a:bodyPr>
          <a:lstStyle/>
          <a:p>
            <a:pPr marL="0" marR="0" lvl="0" indent="0" algn="ctr" defTabSz="914400" rtl="0" eaLnBrk="1" fontAlgn="auto" latinLnBrk="0" hangingPunct="1">
              <a:lnSpc>
                <a:spcPct val="100000"/>
              </a:lnSpc>
              <a:spcBef>
                <a:spcPts val="0"/>
              </a:spcBef>
              <a:spcAft>
                <a:spcPts val="0"/>
              </a:spcAft>
              <a:buClr>
                <a:srgbClr val="004E58"/>
              </a:buClr>
              <a:buSzTx/>
              <a:buFontTx/>
              <a:buNone/>
              <a:tabLst/>
              <a:defRPr/>
            </a:pPr>
            <a:r>
              <a:rPr kumimoji="0" lang="en-US" sz="1600" b="1" i="0" u="none" strike="noStrike" kern="1200" cap="none" spc="0" normalizeH="0" baseline="0" noProof="0">
                <a:ln>
                  <a:noFill/>
                </a:ln>
                <a:solidFill>
                  <a:srgbClr val="49AB9A"/>
                </a:solidFill>
                <a:effectLst/>
                <a:uLnTx/>
                <a:uFillTx/>
                <a:latin typeface="Overpass"/>
                <a:ea typeface="Montserrat"/>
                <a:cs typeface="Montserrat"/>
                <a:sym typeface="Montserrat"/>
              </a:rPr>
              <a:t>FIRSTS THAT LAST</a:t>
            </a:r>
            <a:endParaRPr kumimoji="0" sz="1600" b="0" i="0" u="none" strike="noStrike" kern="1200" cap="none" spc="0" normalizeH="0" baseline="0" noProof="0">
              <a:ln>
                <a:noFill/>
              </a:ln>
              <a:solidFill>
                <a:srgbClr val="49AB9A"/>
              </a:solidFill>
              <a:effectLst/>
              <a:uLnTx/>
              <a:uFillTx/>
              <a:latin typeface="Overpass"/>
              <a:ea typeface="Montserrat"/>
              <a:cs typeface="Montserrat"/>
              <a:sym typeface="Montserrat"/>
            </a:endParaRPr>
          </a:p>
        </p:txBody>
      </p:sp>
      <p:sp>
        <p:nvSpPr>
          <p:cNvPr id="120" name="Google Shape;120;p27"/>
          <p:cNvSpPr txBox="1"/>
          <p:nvPr/>
        </p:nvSpPr>
        <p:spPr>
          <a:xfrm>
            <a:off x="5248510" y="5042845"/>
            <a:ext cx="1868400" cy="745695"/>
          </a:xfrm>
          <a:prstGeom prst="rect">
            <a:avLst/>
          </a:prstGeom>
          <a:noFill/>
          <a:ln>
            <a:noFill/>
          </a:ln>
        </p:spPr>
        <p:txBody>
          <a:bodyPr spcFirstLastPara="1" wrap="square" lIns="102700" tIns="51333" rIns="102700" bIns="51333" anchor="t" anchorCtr="0">
            <a:noAutofit/>
          </a:bodyPr>
          <a:lstStyle/>
          <a:p>
            <a:pPr marL="0" marR="0" lvl="0" indent="0" algn="ctr" defTabSz="914400" rtl="0" eaLnBrk="1" fontAlgn="auto" latinLnBrk="0" hangingPunct="1">
              <a:lnSpc>
                <a:spcPct val="100000"/>
              </a:lnSpc>
              <a:spcBef>
                <a:spcPts val="0"/>
              </a:spcBef>
              <a:spcAft>
                <a:spcPts val="0"/>
              </a:spcAft>
              <a:buClr>
                <a:srgbClr val="004E58"/>
              </a:buClr>
              <a:buSzTx/>
              <a:buFontTx/>
              <a:buNone/>
              <a:tabLst/>
              <a:defRPr/>
            </a:pPr>
            <a:r>
              <a:rPr kumimoji="0" lang="en-US" sz="1600" b="1" i="0" u="none" strike="noStrike" kern="1200" cap="none" spc="0" normalizeH="0" baseline="0" noProof="0">
                <a:ln>
                  <a:noFill/>
                </a:ln>
                <a:solidFill>
                  <a:srgbClr val="49AB9A"/>
                </a:solidFill>
                <a:effectLst/>
                <a:uLnTx/>
                <a:uFillTx/>
                <a:latin typeface="Overpass"/>
                <a:ea typeface="Montserrat"/>
                <a:cs typeface="Montserrat"/>
                <a:sym typeface="Montserrat"/>
              </a:rPr>
              <a:t>OUTDOOR NC</a:t>
            </a:r>
            <a:endParaRPr kumimoji="0" lang="en-US" sz="1600" b="1" i="0" u="none" strike="noStrike" kern="1200" cap="none" spc="0" normalizeH="0" baseline="0" noProof="0">
              <a:ln>
                <a:noFill/>
              </a:ln>
              <a:solidFill>
                <a:srgbClr val="49AB9A"/>
              </a:solidFill>
              <a:effectLst/>
              <a:uLnTx/>
              <a:uFillTx/>
              <a:latin typeface="Overpass"/>
              <a:ea typeface="Montserrat"/>
              <a:cs typeface="Montserrat"/>
            </a:endParaRPr>
          </a:p>
          <a:p>
            <a:pPr marL="0" marR="0" lvl="0" indent="0" algn="ctr" defTabSz="914400" rtl="0" eaLnBrk="1" fontAlgn="auto" latinLnBrk="0" hangingPunct="1">
              <a:lnSpc>
                <a:spcPct val="100000"/>
              </a:lnSpc>
              <a:spcBef>
                <a:spcPts val="0"/>
              </a:spcBef>
              <a:spcAft>
                <a:spcPts val="0"/>
              </a:spcAft>
              <a:buClr>
                <a:srgbClr val="004E58"/>
              </a:buClr>
              <a:buSzTx/>
              <a:buFontTx/>
              <a:buNone/>
              <a:tabLst/>
              <a:defRPr/>
            </a:pPr>
            <a:r>
              <a:rPr kumimoji="0" lang="en-US" sz="1600" b="1" i="0" u="none" strike="noStrike" kern="1200" cap="none" spc="0" normalizeH="0" baseline="0" noProof="0">
                <a:ln>
                  <a:noFill/>
                </a:ln>
                <a:solidFill>
                  <a:srgbClr val="49AB9A"/>
                </a:solidFill>
                <a:effectLst/>
                <a:uLnTx/>
                <a:uFillTx/>
                <a:latin typeface="Overpass"/>
                <a:ea typeface="Montserrat"/>
                <a:cs typeface="Montserrat"/>
                <a:sym typeface="Montserrat"/>
              </a:rPr>
              <a:t>Make It Your Nature</a:t>
            </a:r>
            <a:endParaRPr kumimoji="0" sz="1600" b="0" i="0" u="none" strike="noStrike" kern="1200" cap="none" spc="0" normalizeH="0" baseline="0" noProof="0">
              <a:ln>
                <a:noFill/>
              </a:ln>
              <a:solidFill>
                <a:srgbClr val="49AB9A"/>
              </a:solidFill>
              <a:effectLst/>
              <a:uLnTx/>
              <a:uFillTx/>
              <a:latin typeface="Overpass"/>
              <a:ea typeface="Montserrat"/>
              <a:cs typeface="Montserrat"/>
              <a:sym typeface="Montserrat"/>
            </a:endParaRPr>
          </a:p>
        </p:txBody>
      </p:sp>
      <p:sp>
        <p:nvSpPr>
          <p:cNvPr id="121" name="Google Shape;121;p27"/>
          <p:cNvSpPr txBox="1"/>
          <p:nvPr/>
        </p:nvSpPr>
        <p:spPr>
          <a:xfrm>
            <a:off x="7487053" y="5042845"/>
            <a:ext cx="1885200" cy="723617"/>
          </a:xfrm>
          <a:prstGeom prst="rect">
            <a:avLst/>
          </a:prstGeom>
          <a:noFill/>
          <a:ln>
            <a:noFill/>
          </a:ln>
        </p:spPr>
        <p:txBody>
          <a:bodyPr spcFirstLastPara="1" wrap="square" lIns="102700" tIns="51333" rIns="102700" bIns="513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EC8BB">
                    <a:lumMod val="75000"/>
                  </a:srgbClr>
                </a:solidFill>
                <a:effectLst/>
                <a:uLnTx/>
                <a:uFillTx/>
                <a:latin typeface="Overpass"/>
                <a:ea typeface="Montserrat"/>
                <a:cs typeface="Montserrat"/>
                <a:sym typeface="Montserrat"/>
              </a:rPr>
              <a:t>DRIVE-THRU VACATIONS</a:t>
            </a:r>
            <a:endParaRPr kumimoji="0" sz="1600" b="0" i="0" u="none" strike="noStrike" kern="1200" cap="none" spc="0" normalizeH="0" baseline="0" noProof="0">
              <a:ln>
                <a:noFill/>
              </a:ln>
              <a:solidFill>
                <a:srgbClr val="7EC8BB">
                  <a:lumMod val="75000"/>
                </a:srgbClr>
              </a:solidFill>
              <a:effectLst/>
              <a:uLnTx/>
              <a:uFillTx/>
              <a:latin typeface="Overpass"/>
              <a:ea typeface="Montserrat"/>
              <a:cs typeface="Montserrat"/>
              <a:sym typeface="Montserrat"/>
            </a:endParaRPr>
          </a:p>
        </p:txBody>
      </p:sp>
      <p:sp>
        <p:nvSpPr>
          <p:cNvPr id="122" name="Google Shape;122;p27"/>
          <p:cNvSpPr txBox="1"/>
          <p:nvPr/>
        </p:nvSpPr>
        <p:spPr>
          <a:xfrm>
            <a:off x="9686295" y="5042845"/>
            <a:ext cx="2010800" cy="723619"/>
          </a:xfrm>
          <a:prstGeom prst="rect">
            <a:avLst/>
          </a:prstGeom>
          <a:noFill/>
          <a:ln>
            <a:noFill/>
          </a:ln>
        </p:spPr>
        <p:txBody>
          <a:bodyPr spcFirstLastPara="1" wrap="square" lIns="102700" tIns="51333" rIns="102700" bIns="51333" anchor="t" anchorCtr="0">
            <a:noAutofit/>
          </a:bodyPr>
          <a:lstStyle>
            <a:defPPr>
              <a:defRPr lang="en-US"/>
            </a:defPPr>
            <a:lvl1pPr algn="ctr">
              <a:defRPr sz="1600" b="1">
                <a:solidFill>
                  <a:schemeClr val="accent5"/>
                </a:solidFill>
                <a:latin typeface="Montserrat"/>
                <a:ea typeface="Montserrat"/>
                <a:cs typeface="Montserra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EC8BB">
                    <a:lumMod val="75000"/>
                  </a:srgbClr>
                </a:solidFill>
                <a:effectLst/>
                <a:uLnTx/>
                <a:uFillTx/>
                <a:latin typeface="Overpass"/>
                <a:sym typeface="Montserrat"/>
              </a:rPr>
              <a:t>GET BACK TO A BETTER PLACE</a:t>
            </a:r>
            <a:endParaRPr kumimoji="0" sz="1600" b="1" i="0" u="none" strike="noStrike" kern="1200" cap="none" spc="0" normalizeH="0" baseline="0" noProof="0">
              <a:ln>
                <a:noFill/>
              </a:ln>
              <a:solidFill>
                <a:srgbClr val="7EC8BB">
                  <a:lumMod val="75000"/>
                </a:srgbClr>
              </a:solidFill>
              <a:effectLst/>
              <a:uLnTx/>
              <a:uFillTx/>
              <a:latin typeface="Overpass"/>
              <a:sym typeface="Montserrat"/>
            </a:endParaRPr>
          </a:p>
        </p:txBody>
      </p:sp>
      <p:pic>
        <p:nvPicPr>
          <p:cNvPr id="18" name="Picture 17" descr="A picture containing text, car mirror, mirror&#10;&#10;Description automatically generated">
            <a:extLst>
              <a:ext uri="{FF2B5EF4-FFF2-40B4-BE49-F238E27FC236}">
                <a16:creationId xmlns:a16="http://schemas.microsoft.com/office/drawing/2014/main" id="{78FAD015-0FA2-5B4A-B2DC-40C26E6C7B78}"/>
              </a:ext>
            </a:extLst>
          </p:cNvPr>
          <p:cNvPicPr>
            <a:picLocks noChangeAspect="1"/>
          </p:cNvPicPr>
          <p:nvPr/>
        </p:nvPicPr>
        <p:blipFill rotWithShape="1">
          <a:blip r:embed="rId3"/>
          <a:srcRect l="32731" t="13333" r="33333" b="14359"/>
          <a:stretch/>
        </p:blipFill>
        <p:spPr>
          <a:xfrm>
            <a:off x="7400043" y="1336712"/>
            <a:ext cx="2077684" cy="3467717"/>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4094573C-2032-3644-9AB2-D7F9E536890A}"/>
              </a:ext>
            </a:extLst>
          </p:cNvPr>
          <p:cNvPicPr>
            <a:picLocks noChangeAspect="1"/>
          </p:cNvPicPr>
          <p:nvPr/>
        </p:nvPicPr>
        <p:blipFill rotWithShape="1">
          <a:blip r:embed="rId4"/>
          <a:srcRect l="44318" r="25591" b="12411"/>
          <a:stretch/>
        </p:blipFill>
        <p:spPr>
          <a:xfrm>
            <a:off x="5064458" y="1359928"/>
            <a:ext cx="2224515" cy="3471248"/>
          </a:xfrm>
          <a:prstGeom prst="rect">
            <a:avLst/>
          </a:prstGeom>
          <a:ln>
            <a:noFill/>
          </a:ln>
          <a:effectLst>
            <a:outerShdw blurRad="292100" dist="139700" dir="2700000" algn="tl" rotWithShape="0">
              <a:srgbClr val="333333">
                <a:alpha val="65000"/>
              </a:srgbClr>
            </a:outerShdw>
          </a:effectLst>
        </p:spPr>
      </p:pic>
      <p:pic>
        <p:nvPicPr>
          <p:cNvPr id="5" name="Picture 4" descr="Text&#10;&#10;Description automatically generated">
            <a:extLst>
              <a:ext uri="{FF2B5EF4-FFF2-40B4-BE49-F238E27FC236}">
                <a16:creationId xmlns:a16="http://schemas.microsoft.com/office/drawing/2014/main" id="{7FB268D3-6422-E54A-ACDD-3820ED9C57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494"/>
          <a:stretch/>
        </p:blipFill>
        <p:spPr>
          <a:xfrm>
            <a:off x="3066248" y="1365545"/>
            <a:ext cx="1842982" cy="3471247"/>
          </a:xfrm>
          <a:prstGeom prst="rect">
            <a:avLst/>
          </a:prstGeom>
          <a:ln>
            <a:noFill/>
          </a:ln>
          <a:effectLst>
            <a:outerShdw blurRad="292100" dist="139700" dir="2700000" algn="tl" rotWithShape="0">
              <a:srgbClr val="333333">
                <a:alpha val="65000"/>
              </a:srgbClr>
            </a:outerShdw>
          </a:effectLst>
        </p:spPr>
      </p:pic>
      <p:pic>
        <p:nvPicPr>
          <p:cNvPr id="7" name="Picture 6" descr="A person climbing a rock&#10;&#10;Description automatically generated with low confidence">
            <a:extLst>
              <a:ext uri="{FF2B5EF4-FFF2-40B4-BE49-F238E27FC236}">
                <a16:creationId xmlns:a16="http://schemas.microsoft.com/office/drawing/2014/main" id="{83866B39-A8A0-6C46-9BA4-47EA130F47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82" r="12745"/>
          <a:stretch/>
        </p:blipFill>
        <p:spPr>
          <a:xfrm>
            <a:off x="575435" y="1368280"/>
            <a:ext cx="2261029" cy="343585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building&#10;&#10;Description automatically generated">
            <a:extLst>
              <a:ext uri="{FF2B5EF4-FFF2-40B4-BE49-F238E27FC236}">
                <a16:creationId xmlns:a16="http://schemas.microsoft.com/office/drawing/2014/main" id="{BC738F7C-BAE1-A342-AD8B-0882E13D5C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2586" t="15707" r="6851"/>
          <a:stretch/>
        </p:blipFill>
        <p:spPr>
          <a:xfrm>
            <a:off x="9600673" y="1327987"/>
            <a:ext cx="2237542" cy="3471247"/>
          </a:xfrm>
          <a:prstGeom prst="rect">
            <a:avLst/>
          </a:prstGeom>
          <a:ln>
            <a:noFill/>
          </a:ln>
          <a:effectLst>
            <a:outerShdw blurRad="292100" dist="139700" dir="2700000" algn="tl" rotWithShape="0">
              <a:srgbClr val="333333">
                <a:alpha val="65000"/>
              </a:srgbClr>
            </a:outerShdw>
          </a:effectLst>
        </p:spPr>
      </p:pic>
      <p:pic>
        <p:nvPicPr>
          <p:cNvPr id="2" name="Picture 2">
            <a:extLst>
              <a:ext uri="{FF2B5EF4-FFF2-40B4-BE49-F238E27FC236}">
                <a16:creationId xmlns:a16="http://schemas.microsoft.com/office/drawing/2014/main" id="{FA7E540C-4677-4AF2-9C1D-C02E8F92EE44}"/>
              </a:ext>
            </a:extLst>
          </p:cNvPr>
          <p:cNvPicPr>
            <a:picLocks noChangeAspect="1"/>
          </p:cNvPicPr>
          <p:nvPr/>
        </p:nvPicPr>
        <p:blipFill>
          <a:blip r:embed="rId8"/>
          <a:stretch>
            <a:fillRect/>
          </a:stretch>
        </p:blipFill>
        <p:spPr>
          <a:xfrm>
            <a:off x="11209155" y="5979204"/>
            <a:ext cx="933450" cy="828675"/>
          </a:xfrm>
          <a:prstGeom prst="rect">
            <a:avLst/>
          </a:prstGeom>
        </p:spPr>
      </p:pic>
      <p:pic>
        <p:nvPicPr>
          <p:cNvPr id="3" name="Picture 2">
            <a:extLst>
              <a:ext uri="{FF2B5EF4-FFF2-40B4-BE49-F238E27FC236}">
                <a16:creationId xmlns:a16="http://schemas.microsoft.com/office/drawing/2014/main" id="{018B3305-41C4-4E43-ACFB-77C405FAAAD5}"/>
              </a:ext>
            </a:extLst>
          </p:cNvPr>
          <p:cNvPicPr>
            <a:picLocks noChangeAspect="1"/>
          </p:cNvPicPr>
          <p:nvPr/>
        </p:nvPicPr>
        <p:blipFill>
          <a:blip r:embed="rId8"/>
          <a:stretch>
            <a:fillRect/>
          </a:stretch>
        </p:blipFill>
        <p:spPr>
          <a:xfrm>
            <a:off x="11209155" y="5979204"/>
            <a:ext cx="933450" cy="828675"/>
          </a:xfrm>
          <a:prstGeom prst="rect">
            <a:avLst/>
          </a:prstGeom>
        </p:spPr>
      </p:pic>
    </p:spTree>
    <p:extLst>
      <p:ext uri="{BB962C8B-B14F-4D97-AF65-F5344CB8AC3E}">
        <p14:creationId xmlns:p14="http://schemas.microsoft.com/office/powerpoint/2010/main" val="2330205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78">
            <a:extLst>
              <a:ext uri="{FF2B5EF4-FFF2-40B4-BE49-F238E27FC236}">
                <a16:creationId xmlns:a16="http://schemas.microsoft.com/office/drawing/2014/main" id="{611D43F5-5D87-8C4B-BC46-B0CDD2A06412}"/>
              </a:ext>
            </a:extLst>
          </p:cNvPr>
          <p:cNvSpPr/>
          <p:nvPr/>
        </p:nvSpPr>
        <p:spPr>
          <a:xfrm>
            <a:off x="1650669" y="1760176"/>
            <a:ext cx="9926365" cy="3073081"/>
          </a:xfrm>
          <a:custGeom>
            <a:avLst/>
            <a:gdLst>
              <a:gd name="connsiteX0" fmla="*/ 0 w 9915896"/>
              <a:gd name="connsiteY0" fmla="*/ 1294410 h 3051958"/>
              <a:gd name="connsiteX1" fmla="*/ 83128 w 9915896"/>
              <a:gd name="connsiteY1" fmla="*/ 1306285 h 3051958"/>
              <a:gd name="connsiteX2" fmla="*/ 154379 w 9915896"/>
              <a:gd name="connsiteY2" fmla="*/ 1353787 h 3051958"/>
              <a:gd name="connsiteX3" fmla="*/ 190005 w 9915896"/>
              <a:gd name="connsiteY3" fmla="*/ 1377537 h 3051958"/>
              <a:gd name="connsiteX4" fmla="*/ 439387 w 9915896"/>
              <a:gd name="connsiteY4" fmla="*/ 1401288 h 3051958"/>
              <a:gd name="connsiteX5" fmla="*/ 522515 w 9915896"/>
              <a:gd name="connsiteY5" fmla="*/ 1496291 h 3051958"/>
              <a:gd name="connsiteX6" fmla="*/ 570016 w 9915896"/>
              <a:gd name="connsiteY6" fmla="*/ 1567543 h 3051958"/>
              <a:gd name="connsiteX7" fmla="*/ 581891 w 9915896"/>
              <a:gd name="connsiteY7" fmla="*/ 1603169 h 3051958"/>
              <a:gd name="connsiteX8" fmla="*/ 617517 w 9915896"/>
              <a:gd name="connsiteY8" fmla="*/ 1638795 h 3051958"/>
              <a:gd name="connsiteX9" fmla="*/ 653143 w 9915896"/>
              <a:gd name="connsiteY9" fmla="*/ 1662545 h 3051958"/>
              <a:gd name="connsiteX10" fmla="*/ 748146 w 9915896"/>
              <a:gd name="connsiteY10" fmla="*/ 1686296 h 3051958"/>
              <a:gd name="connsiteX11" fmla="*/ 855024 w 9915896"/>
              <a:gd name="connsiteY11" fmla="*/ 1662545 h 3051958"/>
              <a:gd name="connsiteX12" fmla="*/ 961902 w 9915896"/>
              <a:gd name="connsiteY12" fmla="*/ 1579418 h 3051958"/>
              <a:gd name="connsiteX13" fmla="*/ 1033154 w 9915896"/>
              <a:gd name="connsiteY13" fmla="*/ 1531917 h 3051958"/>
              <a:gd name="connsiteX14" fmla="*/ 1068779 w 9915896"/>
              <a:gd name="connsiteY14" fmla="*/ 1496291 h 3051958"/>
              <a:gd name="connsiteX15" fmla="*/ 1092530 w 9915896"/>
              <a:gd name="connsiteY15" fmla="*/ 1460665 h 3051958"/>
              <a:gd name="connsiteX16" fmla="*/ 1163782 w 9915896"/>
              <a:gd name="connsiteY16" fmla="*/ 1401288 h 3051958"/>
              <a:gd name="connsiteX17" fmla="*/ 1223159 w 9915896"/>
              <a:gd name="connsiteY17" fmla="*/ 1330036 h 3051958"/>
              <a:gd name="connsiteX18" fmla="*/ 1258785 w 9915896"/>
              <a:gd name="connsiteY18" fmla="*/ 1211283 h 3051958"/>
              <a:gd name="connsiteX19" fmla="*/ 1270660 w 9915896"/>
              <a:gd name="connsiteY19" fmla="*/ 1151906 h 3051958"/>
              <a:gd name="connsiteX20" fmla="*/ 1306286 w 9915896"/>
              <a:gd name="connsiteY20" fmla="*/ 1140031 h 3051958"/>
              <a:gd name="connsiteX21" fmla="*/ 1377538 w 9915896"/>
              <a:gd name="connsiteY21" fmla="*/ 1092530 h 3051958"/>
              <a:gd name="connsiteX22" fmla="*/ 1448790 w 9915896"/>
              <a:gd name="connsiteY22" fmla="*/ 1068779 h 3051958"/>
              <a:gd name="connsiteX23" fmla="*/ 1484416 w 9915896"/>
              <a:gd name="connsiteY23" fmla="*/ 1056904 h 3051958"/>
              <a:gd name="connsiteX24" fmla="*/ 1626920 w 9915896"/>
              <a:gd name="connsiteY24" fmla="*/ 1021278 h 3051958"/>
              <a:gd name="connsiteX25" fmla="*/ 1674421 w 9915896"/>
              <a:gd name="connsiteY25" fmla="*/ 1009402 h 3051958"/>
              <a:gd name="connsiteX26" fmla="*/ 1721922 w 9915896"/>
              <a:gd name="connsiteY26" fmla="*/ 997527 h 3051958"/>
              <a:gd name="connsiteX27" fmla="*/ 1757548 w 9915896"/>
              <a:gd name="connsiteY27" fmla="*/ 985652 h 3051958"/>
              <a:gd name="connsiteX28" fmla="*/ 1840676 w 9915896"/>
              <a:gd name="connsiteY28" fmla="*/ 961901 h 3051958"/>
              <a:gd name="connsiteX29" fmla="*/ 1911928 w 9915896"/>
              <a:gd name="connsiteY29" fmla="*/ 914400 h 3051958"/>
              <a:gd name="connsiteX30" fmla="*/ 1947554 w 9915896"/>
              <a:gd name="connsiteY30" fmla="*/ 890649 h 3051958"/>
              <a:gd name="connsiteX31" fmla="*/ 1995055 w 9915896"/>
              <a:gd name="connsiteY31" fmla="*/ 819397 h 3051958"/>
              <a:gd name="connsiteX32" fmla="*/ 2018805 w 9915896"/>
              <a:gd name="connsiteY32" fmla="*/ 783771 h 3051958"/>
              <a:gd name="connsiteX33" fmla="*/ 2054431 w 9915896"/>
              <a:gd name="connsiteY33" fmla="*/ 700644 h 3051958"/>
              <a:gd name="connsiteX34" fmla="*/ 2101933 w 9915896"/>
              <a:gd name="connsiteY34" fmla="*/ 593766 h 3051958"/>
              <a:gd name="connsiteX35" fmla="*/ 2149434 w 9915896"/>
              <a:gd name="connsiteY35" fmla="*/ 522514 h 3051958"/>
              <a:gd name="connsiteX36" fmla="*/ 2161309 w 9915896"/>
              <a:gd name="connsiteY36" fmla="*/ 486888 h 3051958"/>
              <a:gd name="connsiteX37" fmla="*/ 2268187 w 9915896"/>
              <a:gd name="connsiteY37" fmla="*/ 403761 h 3051958"/>
              <a:gd name="connsiteX38" fmla="*/ 2303813 w 9915896"/>
              <a:gd name="connsiteY38" fmla="*/ 380010 h 3051958"/>
              <a:gd name="connsiteX39" fmla="*/ 2339439 w 9915896"/>
              <a:gd name="connsiteY39" fmla="*/ 356259 h 3051958"/>
              <a:gd name="connsiteX40" fmla="*/ 2375065 w 9915896"/>
              <a:gd name="connsiteY40" fmla="*/ 344384 h 3051958"/>
              <a:gd name="connsiteX41" fmla="*/ 2446317 w 9915896"/>
              <a:gd name="connsiteY41" fmla="*/ 296883 h 3051958"/>
              <a:gd name="connsiteX42" fmla="*/ 2481943 w 9915896"/>
              <a:gd name="connsiteY42" fmla="*/ 273132 h 3051958"/>
              <a:gd name="connsiteX43" fmla="*/ 2517569 w 9915896"/>
              <a:gd name="connsiteY43" fmla="*/ 261257 h 3051958"/>
              <a:gd name="connsiteX44" fmla="*/ 2624447 w 9915896"/>
              <a:gd name="connsiteY44" fmla="*/ 178130 h 3051958"/>
              <a:gd name="connsiteX45" fmla="*/ 2671948 w 9915896"/>
              <a:gd name="connsiteY45" fmla="*/ 106878 h 3051958"/>
              <a:gd name="connsiteX46" fmla="*/ 2743200 w 9915896"/>
              <a:gd name="connsiteY46" fmla="*/ 47501 h 3051958"/>
              <a:gd name="connsiteX47" fmla="*/ 2861954 w 9915896"/>
              <a:gd name="connsiteY47" fmla="*/ 23750 h 3051958"/>
              <a:gd name="connsiteX48" fmla="*/ 3135086 w 9915896"/>
              <a:gd name="connsiteY48" fmla="*/ 47501 h 3051958"/>
              <a:gd name="connsiteX49" fmla="*/ 3146961 w 9915896"/>
              <a:gd name="connsiteY49" fmla="*/ 83127 h 3051958"/>
              <a:gd name="connsiteX50" fmla="*/ 3206338 w 9915896"/>
              <a:gd name="connsiteY50" fmla="*/ 154379 h 3051958"/>
              <a:gd name="connsiteX51" fmla="*/ 3277590 w 9915896"/>
              <a:gd name="connsiteY51" fmla="*/ 201880 h 3051958"/>
              <a:gd name="connsiteX52" fmla="*/ 3313216 w 9915896"/>
              <a:gd name="connsiteY52" fmla="*/ 225631 h 3051958"/>
              <a:gd name="connsiteX53" fmla="*/ 3420094 w 9915896"/>
              <a:gd name="connsiteY53" fmla="*/ 249382 h 3051958"/>
              <a:gd name="connsiteX54" fmla="*/ 3586348 w 9915896"/>
              <a:gd name="connsiteY54" fmla="*/ 237506 h 3051958"/>
              <a:gd name="connsiteX55" fmla="*/ 3693226 w 9915896"/>
              <a:gd name="connsiteY55" fmla="*/ 178130 h 3051958"/>
              <a:gd name="connsiteX56" fmla="*/ 3728852 w 9915896"/>
              <a:gd name="connsiteY56" fmla="*/ 166254 h 3051958"/>
              <a:gd name="connsiteX57" fmla="*/ 3871356 w 9915896"/>
              <a:gd name="connsiteY57" fmla="*/ 95002 h 3051958"/>
              <a:gd name="connsiteX58" fmla="*/ 3906982 w 9915896"/>
              <a:gd name="connsiteY58" fmla="*/ 83127 h 3051958"/>
              <a:gd name="connsiteX59" fmla="*/ 3978234 w 9915896"/>
              <a:gd name="connsiteY59" fmla="*/ 47501 h 3051958"/>
              <a:gd name="connsiteX60" fmla="*/ 4013860 w 9915896"/>
              <a:gd name="connsiteY60" fmla="*/ 23750 h 3051958"/>
              <a:gd name="connsiteX61" fmla="*/ 4085112 w 9915896"/>
              <a:gd name="connsiteY61" fmla="*/ 0 h 3051958"/>
              <a:gd name="connsiteX62" fmla="*/ 4156364 w 9915896"/>
              <a:gd name="connsiteY62" fmla="*/ 106878 h 3051958"/>
              <a:gd name="connsiteX63" fmla="*/ 4180115 w 9915896"/>
              <a:gd name="connsiteY63" fmla="*/ 142504 h 3051958"/>
              <a:gd name="connsiteX64" fmla="*/ 4203865 w 9915896"/>
              <a:gd name="connsiteY64" fmla="*/ 190005 h 3051958"/>
              <a:gd name="connsiteX65" fmla="*/ 4251366 w 9915896"/>
              <a:gd name="connsiteY65" fmla="*/ 237506 h 3051958"/>
              <a:gd name="connsiteX66" fmla="*/ 4310743 w 9915896"/>
              <a:gd name="connsiteY66" fmla="*/ 285007 h 3051958"/>
              <a:gd name="connsiteX67" fmla="*/ 4381995 w 9915896"/>
              <a:gd name="connsiteY67" fmla="*/ 332509 h 3051958"/>
              <a:gd name="connsiteX68" fmla="*/ 4453247 w 9915896"/>
              <a:gd name="connsiteY68" fmla="*/ 356259 h 3051958"/>
              <a:gd name="connsiteX69" fmla="*/ 4488873 w 9915896"/>
              <a:gd name="connsiteY69" fmla="*/ 368135 h 3051958"/>
              <a:gd name="connsiteX70" fmla="*/ 4560125 w 9915896"/>
              <a:gd name="connsiteY70" fmla="*/ 380010 h 3051958"/>
              <a:gd name="connsiteX71" fmla="*/ 4595751 w 9915896"/>
              <a:gd name="connsiteY71" fmla="*/ 391885 h 3051958"/>
              <a:gd name="connsiteX72" fmla="*/ 4738255 w 9915896"/>
              <a:gd name="connsiteY72" fmla="*/ 403761 h 3051958"/>
              <a:gd name="connsiteX73" fmla="*/ 4809507 w 9915896"/>
              <a:gd name="connsiteY73" fmla="*/ 427511 h 3051958"/>
              <a:gd name="connsiteX74" fmla="*/ 5142016 w 9915896"/>
              <a:gd name="connsiteY74" fmla="*/ 451262 h 3051958"/>
              <a:gd name="connsiteX75" fmla="*/ 5201392 w 9915896"/>
              <a:gd name="connsiteY75" fmla="*/ 463137 h 3051958"/>
              <a:gd name="connsiteX76" fmla="*/ 5272644 w 9915896"/>
              <a:gd name="connsiteY76" fmla="*/ 486888 h 3051958"/>
              <a:gd name="connsiteX77" fmla="*/ 5308270 w 9915896"/>
              <a:gd name="connsiteY77" fmla="*/ 510639 h 3051958"/>
              <a:gd name="connsiteX78" fmla="*/ 5510151 w 9915896"/>
              <a:gd name="connsiteY78" fmla="*/ 534389 h 3051958"/>
              <a:gd name="connsiteX79" fmla="*/ 5771408 w 9915896"/>
              <a:gd name="connsiteY79" fmla="*/ 570015 h 3051958"/>
              <a:gd name="connsiteX80" fmla="*/ 5890161 w 9915896"/>
              <a:gd name="connsiteY80" fmla="*/ 605641 h 3051958"/>
              <a:gd name="connsiteX81" fmla="*/ 5925787 w 9915896"/>
              <a:gd name="connsiteY81" fmla="*/ 617517 h 3051958"/>
              <a:gd name="connsiteX82" fmla="*/ 6032665 w 9915896"/>
              <a:gd name="connsiteY82" fmla="*/ 676893 h 3051958"/>
              <a:gd name="connsiteX83" fmla="*/ 6103917 w 9915896"/>
              <a:gd name="connsiteY83" fmla="*/ 724395 h 3051958"/>
              <a:gd name="connsiteX84" fmla="*/ 6139543 w 9915896"/>
              <a:gd name="connsiteY84" fmla="*/ 748145 h 3051958"/>
              <a:gd name="connsiteX85" fmla="*/ 6163294 w 9915896"/>
              <a:gd name="connsiteY85" fmla="*/ 783771 h 3051958"/>
              <a:gd name="connsiteX86" fmla="*/ 6187044 w 9915896"/>
              <a:gd name="connsiteY86" fmla="*/ 878774 h 3051958"/>
              <a:gd name="connsiteX87" fmla="*/ 6198920 w 9915896"/>
              <a:gd name="connsiteY87" fmla="*/ 926275 h 3051958"/>
              <a:gd name="connsiteX88" fmla="*/ 6210795 w 9915896"/>
              <a:gd name="connsiteY88" fmla="*/ 961901 h 3051958"/>
              <a:gd name="connsiteX89" fmla="*/ 6222670 w 9915896"/>
              <a:gd name="connsiteY89" fmla="*/ 1009402 h 3051958"/>
              <a:gd name="connsiteX90" fmla="*/ 6246421 w 9915896"/>
              <a:gd name="connsiteY90" fmla="*/ 1080654 h 3051958"/>
              <a:gd name="connsiteX91" fmla="*/ 6258296 w 9915896"/>
              <a:gd name="connsiteY91" fmla="*/ 1116280 h 3051958"/>
              <a:gd name="connsiteX92" fmla="*/ 6293922 w 9915896"/>
              <a:gd name="connsiteY92" fmla="*/ 1246909 h 3051958"/>
              <a:gd name="connsiteX93" fmla="*/ 6353299 w 9915896"/>
              <a:gd name="connsiteY93" fmla="*/ 1318161 h 3051958"/>
              <a:gd name="connsiteX94" fmla="*/ 6365174 w 9915896"/>
              <a:gd name="connsiteY94" fmla="*/ 1353787 h 3051958"/>
              <a:gd name="connsiteX95" fmla="*/ 6388925 w 9915896"/>
              <a:gd name="connsiteY95" fmla="*/ 1389413 h 3051958"/>
              <a:gd name="connsiteX96" fmla="*/ 6377050 w 9915896"/>
              <a:gd name="connsiteY96" fmla="*/ 1472540 h 3051958"/>
              <a:gd name="connsiteX97" fmla="*/ 6353299 w 9915896"/>
              <a:gd name="connsiteY97" fmla="*/ 1543792 h 3051958"/>
              <a:gd name="connsiteX98" fmla="*/ 6365174 w 9915896"/>
              <a:gd name="connsiteY98" fmla="*/ 1805049 h 3051958"/>
              <a:gd name="connsiteX99" fmla="*/ 6377050 w 9915896"/>
              <a:gd name="connsiteY99" fmla="*/ 1900052 h 3051958"/>
              <a:gd name="connsiteX100" fmla="*/ 6317673 w 9915896"/>
              <a:gd name="connsiteY100" fmla="*/ 2030680 h 3051958"/>
              <a:gd name="connsiteX101" fmla="*/ 6282047 w 9915896"/>
              <a:gd name="connsiteY101" fmla="*/ 2054431 h 3051958"/>
              <a:gd name="connsiteX102" fmla="*/ 6258296 w 9915896"/>
              <a:gd name="connsiteY102" fmla="*/ 2090057 h 3051958"/>
              <a:gd name="connsiteX103" fmla="*/ 6198920 w 9915896"/>
              <a:gd name="connsiteY103" fmla="*/ 2196935 h 3051958"/>
              <a:gd name="connsiteX104" fmla="*/ 6163294 w 9915896"/>
              <a:gd name="connsiteY104" fmla="*/ 2232561 h 3051958"/>
              <a:gd name="connsiteX105" fmla="*/ 6092042 w 9915896"/>
              <a:gd name="connsiteY105" fmla="*/ 2280062 h 3051958"/>
              <a:gd name="connsiteX106" fmla="*/ 6020790 w 9915896"/>
              <a:gd name="connsiteY106" fmla="*/ 2339439 h 3051958"/>
              <a:gd name="connsiteX107" fmla="*/ 5973289 w 9915896"/>
              <a:gd name="connsiteY107" fmla="*/ 2410691 h 3051958"/>
              <a:gd name="connsiteX108" fmla="*/ 5925787 w 9915896"/>
              <a:gd name="connsiteY108" fmla="*/ 2517569 h 3051958"/>
              <a:gd name="connsiteX109" fmla="*/ 5997039 w 9915896"/>
              <a:gd name="connsiteY109" fmla="*/ 2576945 h 3051958"/>
              <a:gd name="connsiteX110" fmla="*/ 6068291 w 9915896"/>
              <a:gd name="connsiteY110" fmla="*/ 2624446 h 3051958"/>
              <a:gd name="connsiteX111" fmla="*/ 6139543 w 9915896"/>
              <a:gd name="connsiteY111" fmla="*/ 2648197 h 3051958"/>
              <a:gd name="connsiteX112" fmla="*/ 6175169 w 9915896"/>
              <a:gd name="connsiteY112" fmla="*/ 2660072 h 3051958"/>
              <a:gd name="connsiteX113" fmla="*/ 6210795 w 9915896"/>
              <a:gd name="connsiteY113" fmla="*/ 2695698 h 3051958"/>
              <a:gd name="connsiteX114" fmla="*/ 6246421 w 9915896"/>
              <a:gd name="connsiteY114" fmla="*/ 2719449 h 3051958"/>
              <a:gd name="connsiteX115" fmla="*/ 6305798 w 9915896"/>
              <a:gd name="connsiteY115" fmla="*/ 2826327 h 3051958"/>
              <a:gd name="connsiteX116" fmla="*/ 6388925 w 9915896"/>
              <a:gd name="connsiteY116" fmla="*/ 2933205 h 3051958"/>
              <a:gd name="connsiteX117" fmla="*/ 6448302 w 9915896"/>
              <a:gd name="connsiteY117" fmla="*/ 3004457 h 3051958"/>
              <a:gd name="connsiteX118" fmla="*/ 6519554 w 9915896"/>
              <a:gd name="connsiteY118" fmla="*/ 3051958 h 3051958"/>
              <a:gd name="connsiteX119" fmla="*/ 6638307 w 9915896"/>
              <a:gd name="connsiteY119" fmla="*/ 3028207 h 3051958"/>
              <a:gd name="connsiteX120" fmla="*/ 6673933 w 9915896"/>
              <a:gd name="connsiteY120" fmla="*/ 3004457 h 3051958"/>
              <a:gd name="connsiteX121" fmla="*/ 6697683 w 9915896"/>
              <a:gd name="connsiteY121" fmla="*/ 2933205 h 3051958"/>
              <a:gd name="connsiteX122" fmla="*/ 6709559 w 9915896"/>
              <a:gd name="connsiteY122" fmla="*/ 2802576 h 3051958"/>
              <a:gd name="connsiteX123" fmla="*/ 7006442 w 9915896"/>
              <a:gd name="connsiteY123" fmla="*/ 2790701 h 3051958"/>
              <a:gd name="connsiteX124" fmla="*/ 7089569 w 9915896"/>
              <a:gd name="connsiteY124" fmla="*/ 2802576 h 3051958"/>
              <a:gd name="connsiteX125" fmla="*/ 7113320 w 9915896"/>
              <a:gd name="connsiteY125" fmla="*/ 2873828 h 3051958"/>
              <a:gd name="connsiteX126" fmla="*/ 7137070 w 9915896"/>
              <a:gd name="connsiteY126" fmla="*/ 2945080 h 3051958"/>
              <a:gd name="connsiteX127" fmla="*/ 7148946 w 9915896"/>
              <a:gd name="connsiteY127" fmla="*/ 2980706 h 3051958"/>
              <a:gd name="connsiteX128" fmla="*/ 7220198 w 9915896"/>
              <a:gd name="connsiteY128" fmla="*/ 3016332 h 3051958"/>
              <a:gd name="connsiteX129" fmla="*/ 7374577 w 9915896"/>
              <a:gd name="connsiteY129" fmla="*/ 2992582 h 3051958"/>
              <a:gd name="connsiteX130" fmla="*/ 7410203 w 9915896"/>
              <a:gd name="connsiteY130" fmla="*/ 2968831 h 3051958"/>
              <a:gd name="connsiteX131" fmla="*/ 7433954 w 9915896"/>
              <a:gd name="connsiteY131" fmla="*/ 2933205 h 3051958"/>
              <a:gd name="connsiteX132" fmla="*/ 7433954 w 9915896"/>
              <a:gd name="connsiteY132" fmla="*/ 2731324 h 3051958"/>
              <a:gd name="connsiteX133" fmla="*/ 7410203 w 9915896"/>
              <a:gd name="connsiteY133" fmla="*/ 2588820 h 3051958"/>
              <a:gd name="connsiteX134" fmla="*/ 7422078 w 9915896"/>
              <a:gd name="connsiteY134" fmla="*/ 2529444 h 3051958"/>
              <a:gd name="connsiteX135" fmla="*/ 7552707 w 9915896"/>
              <a:gd name="connsiteY135" fmla="*/ 2541319 h 3051958"/>
              <a:gd name="connsiteX136" fmla="*/ 7778338 w 9915896"/>
              <a:gd name="connsiteY136" fmla="*/ 2529444 h 3051958"/>
              <a:gd name="connsiteX137" fmla="*/ 7885216 w 9915896"/>
              <a:gd name="connsiteY137" fmla="*/ 2505693 h 3051958"/>
              <a:gd name="connsiteX138" fmla="*/ 7980218 w 9915896"/>
              <a:gd name="connsiteY138" fmla="*/ 2481943 h 3051958"/>
              <a:gd name="connsiteX139" fmla="*/ 8110847 w 9915896"/>
              <a:gd name="connsiteY139" fmla="*/ 2493818 h 3051958"/>
              <a:gd name="connsiteX140" fmla="*/ 8205850 w 9915896"/>
              <a:gd name="connsiteY140" fmla="*/ 2481943 h 3051958"/>
              <a:gd name="connsiteX141" fmla="*/ 8193974 w 9915896"/>
              <a:gd name="connsiteY141" fmla="*/ 2351314 h 3051958"/>
              <a:gd name="connsiteX142" fmla="*/ 8205850 w 9915896"/>
              <a:gd name="connsiteY142" fmla="*/ 2303813 h 3051958"/>
              <a:gd name="connsiteX143" fmla="*/ 8312728 w 9915896"/>
              <a:gd name="connsiteY143" fmla="*/ 2339439 h 3051958"/>
              <a:gd name="connsiteX144" fmla="*/ 8336478 w 9915896"/>
              <a:gd name="connsiteY144" fmla="*/ 2410691 h 3051958"/>
              <a:gd name="connsiteX145" fmla="*/ 8348354 w 9915896"/>
              <a:gd name="connsiteY145" fmla="*/ 2446317 h 3051958"/>
              <a:gd name="connsiteX146" fmla="*/ 8383979 w 9915896"/>
              <a:gd name="connsiteY146" fmla="*/ 2470067 h 3051958"/>
              <a:gd name="connsiteX147" fmla="*/ 8455231 w 9915896"/>
              <a:gd name="connsiteY147" fmla="*/ 2493818 h 3051958"/>
              <a:gd name="connsiteX148" fmla="*/ 8692738 w 9915896"/>
              <a:gd name="connsiteY148" fmla="*/ 2481943 h 3051958"/>
              <a:gd name="connsiteX149" fmla="*/ 8704613 w 9915896"/>
              <a:gd name="connsiteY149" fmla="*/ 2434441 h 3051958"/>
              <a:gd name="connsiteX150" fmla="*/ 8811491 w 9915896"/>
              <a:gd name="connsiteY150" fmla="*/ 2375065 h 3051958"/>
              <a:gd name="connsiteX151" fmla="*/ 8918369 w 9915896"/>
              <a:gd name="connsiteY151" fmla="*/ 2315688 h 3051958"/>
              <a:gd name="connsiteX152" fmla="*/ 9037122 w 9915896"/>
              <a:gd name="connsiteY152" fmla="*/ 2244436 h 3051958"/>
              <a:gd name="connsiteX153" fmla="*/ 9108374 w 9915896"/>
              <a:gd name="connsiteY153" fmla="*/ 2208810 h 3051958"/>
              <a:gd name="connsiteX154" fmla="*/ 9144000 w 9915896"/>
              <a:gd name="connsiteY154" fmla="*/ 2185059 h 3051958"/>
              <a:gd name="connsiteX155" fmla="*/ 9179626 w 9915896"/>
              <a:gd name="connsiteY155" fmla="*/ 2149433 h 3051958"/>
              <a:gd name="connsiteX156" fmla="*/ 9215252 w 9915896"/>
              <a:gd name="connsiteY156" fmla="*/ 2137558 h 3051958"/>
              <a:gd name="connsiteX157" fmla="*/ 9322130 w 9915896"/>
              <a:gd name="connsiteY157" fmla="*/ 2078182 h 3051958"/>
              <a:gd name="connsiteX158" fmla="*/ 9393382 w 9915896"/>
              <a:gd name="connsiteY158" fmla="*/ 2042556 h 3051958"/>
              <a:gd name="connsiteX159" fmla="*/ 9464634 w 9915896"/>
              <a:gd name="connsiteY159" fmla="*/ 2006930 h 3051958"/>
              <a:gd name="connsiteX160" fmla="*/ 9535886 w 9915896"/>
              <a:gd name="connsiteY160" fmla="*/ 1971304 h 3051958"/>
              <a:gd name="connsiteX161" fmla="*/ 9571512 w 9915896"/>
              <a:gd name="connsiteY161" fmla="*/ 1947553 h 3051958"/>
              <a:gd name="connsiteX162" fmla="*/ 9642764 w 9915896"/>
              <a:gd name="connsiteY162" fmla="*/ 1923802 h 3051958"/>
              <a:gd name="connsiteX163" fmla="*/ 9678390 w 9915896"/>
              <a:gd name="connsiteY163" fmla="*/ 1911927 h 3051958"/>
              <a:gd name="connsiteX164" fmla="*/ 9749642 w 9915896"/>
              <a:gd name="connsiteY164" fmla="*/ 1864426 h 3051958"/>
              <a:gd name="connsiteX165" fmla="*/ 9820894 w 9915896"/>
              <a:gd name="connsiteY165" fmla="*/ 1840675 h 3051958"/>
              <a:gd name="connsiteX166" fmla="*/ 9892146 w 9915896"/>
              <a:gd name="connsiteY166" fmla="*/ 1781298 h 3051958"/>
              <a:gd name="connsiteX167" fmla="*/ 9915896 w 9915896"/>
              <a:gd name="connsiteY167" fmla="*/ 1508166 h 3051958"/>
              <a:gd name="connsiteX168" fmla="*/ 9904021 w 9915896"/>
              <a:gd name="connsiteY168" fmla="*/ 1306285 h 3051958"/>
              <a:gd name="connsiteX169" fmla="*/ 9880270 w 9915896"/>
              <a:gd name="connsiteY169" fmla="*/ 1270659 h 3051958"/>
              <a:gd name="connsiteX170" fmla="*/ 9868395 w 9915896"/>
              <a:gd name="connsiteY170" fmla="*/ 985652 h 3051958"/>
              <a:gd name="connsiteX171" fmla="*/ 9856520 w 9915896"/>
              <a:gd name="connsiteY171" fmla="*/ 950026 h 3051958"/>
              <a:gd name="connsiteX172" fmla="*/ 9785268 w 9915896"/>
              <a:gd name="connsiteY172" fmla="*/ 926275 h 3051958"/>
              <a:gd name="connsiteX173" fmla="*/ 9737766 w 9915896"/>
              <a:gd name="connsiteY173" fmla="*/ 855023 h 3051958"/>
              <a:gd name="connsiteX174" fmla="*/ 9702141 w 9915896"/>
              <a:gd name="connsiteY174" fmla="*/ 807522 h 30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9915896" h="3051958">
                <a:moveTo>
                  <a:pt x="0" y="1294410"/>
                </a:moveTo>
                <a:cubicBezTo>
                  <a:pt x="27709" y="1298368"/>
                  <a:pt x="57003" y="1296237"/>
                  <a:pt x="83128" y="1306285"/>
                </a:cubicBezTo>
                <a:cubicBezTo>
                  <a:pt x="109770" y="1316532"/>
                  <a:pt x="130629" y="1337953"/>
                  <a:pt x="154379" y="1353787"/>
                </a:cubicBezTo>
                <a:cubicBezTo>
                  <a:pt x="166254" y="1361704"/>
                  <a:pt x="176159" y="1374075"/>
                  <a:pt x="190005" y="1377537"/>
                </a:cubicBezTo>
                <a:cubicBezTo>
                  <a:pt x="302904" y="1405763"/>
                  <a:pt x="221214" y="1388455"/>
                  <a:pt x="439387" y="1401288"/>
                </a:cubicBezTo>
                <a:cubicBezTo>
                  <a:pt x="494806" y="1484415"/>
                  <a:pt x="463138" y="1456706"/>
                  <a:pt x="522515" y="1496291"/>
                </a:cubicBezTo>
                <a:cubicBezTo>
                  <a:pt x="538349" y="1520042"/>
                  <a:pt x="560990" y="1540463"/>
                  <a:pt x="570016" y="1567543"/>
                </a:cubicBezTo>
                <a:cubicBezTo>
                  <a:pt x="573974" y="1579418"/>
                  <a:pt x="574947" y="1592754"/>
                  <a:pt x="581891" y="1603169"/>
                </a:cubicBezTo>
                <a:cubicBezTo>
                  <a:pt x="591207" y="1617143"/>
                  <a:pt x="604615" y="1628044"/>
                  <a:pt x="617517" y="1638795"/>
                </a:cubicBezTo>
                <a:cubicBezTo>
                  <a:pt x="628481" y="1647932"/>
                  <a:pt x="640377" y="1656162"/>
                  <a:pt x="653143" y="1662545"/>
                </a:cubicBezTo>
                <a:cubicBezTo>
                  <a:pt x="677486" y="1674716"/>
                  <a:pt x="725565" y="1681780"/>
                  <a:pt x="748146" y="1686296"/>
                </a:cubicBezTo>
                <a:cubicBezTo>
                  <a:pt x="767475" y="1683074"/>
                  <a:pt x="829968" y="1676465"/>
                  <a:pt x="855024" y="1662545"/>
                </a:cubicBezTo>
                <a:cubicBezTo>
                  <a:pt x="992496" y="1586173"/>
                  <a:pt x="875353" y="1646734"/>
                  <a:pt x="961902" y="1579418"/>
                </a:cubicBezTo>
                <a:cubicBezTo>
                  <a:pt x="984434" y="1561893"/>
                  <a:pt x="1012970" y="1552101"/>
                  <a:pt x="1033154" y="1531917"/>
                </a:cubicBezTo>
                <a:cubicBezTo>
                  <a:pt x="1045029" y="1520042"/>
                  <a:pt x="1058028" y="1509193"/>
                  <a:pt x="1068779" y="1496291"/>
                </a:cubicBezTo>
                <a:cubicBezTo>
                  <a:pt x="1077916" y="1485327"/>
                  <a:pt x="1082438" y="1470757"/>
                  <a:pt x="1092530" y="1460665"/>
                </a:cubicBezTo>
                <a:cubicBezTo>
                  <a:pt x="1185943" y="1367252"/>
                  <a:pt x="1066509" y="1518015"/>
                  <a:pt x="1163782" y="1401288"/>
                </a:cubicBezTo>
                <a:cubicBezTo>
                  <a:pt x="1246448" y="1302089"/>
                  <a:pt x="1119077" y="1434118"/>
                  <a:pt x="1223159" y="1330036"/>
                </a:cubicBezTo>
                <a:cubicBezTo>
                  <a:pt x="1242888" y="1270846"/>
                  <a:pt x="1246822" y="1265114"/>
                  <a:pt x="1258785" y="1211283"/>
                </a:cubicBezTo>
                <a:cubicBezTo>
                  <a:pt x="1263164" y="1191579"/>
                  <a:pt x="1259464" y="1168700"/>
                  <a:pt x="1270660" y="1151906"/>
                </a:cubicBezTo>
                <a:cubicBezTo>
                  <a:pt x="1277604" y="1141491"/>
                  <a:pt x="1294411" y="1143989"/>
                  <a:pt x="1306286" y="1140031"/>
                </a:cubicBezTo>
                <a:cubicBezTo>
                  <a:pt x="1330037" y="1124197"/>
                  <a:pt x="1350458" y="1101557"/>
                  <a:pt x="1377538" y="1092530"/>
                </a:cubicBezTo>
                <a:lnTo>
                  <a:pt x="1448790" y="1068779"/>
                </a:lnTo>
                <a:cubicBezTo>
                  <a:pt x="1460665" y="1064821"/>
                  <a:pt x="1472272" y="1059940"/>
                  <a:pt x="1484416" y="1056904"/>
                </a:cubicBezTo>
                <a:lnTo>
                  <a:pt x="1626920" y="1021278"/>
                </a:lnTo>
                <a:lnTo>
                  <a:pt x="1674421" y="1009402"/>
                </a:lnTo>
                <a:cubicBezTo>
                  <a:pt x="1690255" y="1005444"/>
                  <a:pt x="1706439" y="1002688"/>
                  <a:pt x="1721922" y="997527"/>
                </a:cubicBezTo>
                <a:cubicBezTo>
                  <a:pt x="1733797" y="993569"/>
                  <a:pt x="1745512" y="989091"/>
                  <a:pt x="1757548" y="985652"/>
                </a:cubicBezTo>
                <a:cubicBezTo>
                  <a:pt x="1861928" y="955829"/>
                  <a:pt x="1755258" y="990373"/>
                  <a:pt x="1840676" y="961901"/>
                </a:cubicBezTo>
                <a:lnTo>
                  <a:pt x="1911928" y="914400"/>
                </a:lnTo>
                <a:lnTo>
                  <a:pt x="1947554" y="890649"/>
                </a:lnTo>
                <a:lnTo>
                  <a:pt x="1995055" y="819397"/>
                </a:lnTo>
                <a:cubicBezTo>
                  <a:pt x="2002972" y="807522"/>
                  <a:pt x="2014291" y="797311"/>
                  <a:pt x="2018805" y="783771"/>
                </a:cubicBezTo>
                <a:cubicBezTo>
                  <a:pt x="2057038" y="669079"/>
                  <a:pt x="1995726" y="847406"/>
                  <a:pt x="2054431" y="700644"/>
                </a:cubicBezTo>
                <a:cubicBezTo>
                  <a:pt x="2096826" y="594657"/>
                  <a:pt x="2056239" y="662306"/>
                  <a:pt x="2101933" y="593766"/>
                </a:cubicBezTo>
                <a:cubicBezTo>
                  <a:pt x="2130169" y="509056"/>
                  <a:pt x="2090131" y="611469"/>
                  <a:pt x="2149434" y="522514"/>
                </a:cubicBezTo>
                <a:cubicBezTo>
                  <a:pt x="2156378" y="512099"/>
                  <a:pt x="2154365" y="497303"/>
                  <a:pt x="2161309" y="486888"/>
                </a:cubicBezTo>
                <a:cubicBezTo>
                  <a:pt x="2183633" y="453402"/>
                  <a:pt x="2239877" y="422635"/>
                  <a:pt x="2268187" y="403761"/>
                </a:cubicBezTo>
                <a:lnTo>
                  <a:pt x="2303813" y="380010"/>
                </a:lnTo>
                <a:cubicBezTo>
                  <a:pt x="2315688" y="372093"/>
                  <a:pt x="2325899" y="360772"/>
                  <a:pt x="2339439" y="356259"/>
                </a:cubicBezTo>
                <a:lnTo>
                  <a:pt x="2375065" y="344384"/>
                </a:lnTo>
                <a:lnTo>
                  <a:pt x="2446317" y="296883"/>
                </a:lnTo>
                <a:cubicBezTo>
                  <a:pt x="2458192" y="288966"/>
                  <a:pt x="2468403" y="277645"/>
                  <a:pt x="2481943" y="273132"/>
                </a:cubicBezTo>
                <a:lnTo>
                  <a:pt x="2517569" y="261257"/>
                </a:lnTo>
                <a:cubicBezTo>
                  <a:pt x="2559014" y="233627"/>
                  <a:pt x="2594395" y="216768"/>
                  <a:pt x="2624447" y="178130"/>
                </a:cubicBezTo>
                <a:cubicBezTo>
                  <a:pt x="2641972" y="155598"/>
                  <a:pt x="2651764" y="127062"/>
                  <a:pt x="2671948" y="106878"/>
                </a:cubicBezTo>
                <a:cubicBezTo>
                  <a:pt x="2698211" y="80615"/>
                  <a:pt x="2710135" y="64034"/>
                  <a:pt x="2743200" y="47501"/>
                </a:cubicBezTo>
                <a:cubicBezTo>
                  <a:pt x="2776361" y="30921"/>
                  <a:pt x="2831325" y="28126"/>
                  <a:pt x="2861954" y="23750"/>
                </a:cubicBezTo>
                <a:cubicBezTo>
                  <a:pt x="2952998" y="31667"/>
                  <a:pt x="3106187" y="-39197"/>
                  <a:pt x="3135086" y="47501"/>
                </a:cubicBezTo>
                <a:cubicBezTo>
                  <a:pt x="3139044" y="59376"/>
                  <a:pt x="3141363" y="71931"/>
                  <a:pt x="3146961" y="83127"/>
                </a:cubicBezTo>
                <a:cubicBezTo>
                  <a:pt x="3159436" y="108076"/>
                  <a:pt x="3184851" y="137667"/>
                  <a:pt x="3206338" y="154379"/>
                </a:cubicBezTo>
                <a:cubicBezTo>
                  <a:pt x="3228870" y="171904"/>
                  <a:pt x="3253839" y="186046"/>
                  <a:pt x="3277590" y="201880"/>
                </a:cubicBezTo>
                <a:cubicBezTo>
                  <a:pt x="3289465" y="209797"/>
                  <a:pt x="3299676" y="221118"/>
                  <a:pt x="3313216" y="225631"/>
                </a:cubicBezTo>
                <a:cubicBezTo>
                  <a:pt x="3371685" y="245120"/>
                  <a:pt x="3336495" y="235448"/>
                  <a:pt x="3420094" y="249382"/>
                </a:cubicBezTo>
                <a:cubicBezTo>
                  <a:pt x="3475512" y="245423"/>
                  <a:pt x="3531169" y="243998"/>
                  <a:pt x="3586348" y="237506"/>
                </a:cubicBezTo>
                <a:cubicBezTo>
                  <a:pt x="3641696" y="230994"/>
                  <a:pt x="3628337" y="199761"/>
                  <a:pt x="3693226" y="178130"/>
                </a:cubicBezTo>
                <a:cubicBezTo>
                  <a:pt x="3705101" y="174171"/>
                  <a:pt x="3717910" y="172333"/>
                  <a:pt x="3728852" y="166254"/>
                </a:cubicBezTo>
                <a:cubicBezTo>
                  <a:pt x="3866970" y="89521"/>
                  <a:pt x="3732649" y="141238"/>
                  <a:pt x="3871356" y="95002"/>
                </a:cubicBezTo>
                <a:lnTo>
                  <a:pt x="3906982" y="83127"/>
                </a:lnTo>
                <a:cubicBezTo>
                  <a:pt x="4009082" y="15060"/>
                  <a:pt x="3879902" y="96667"/>
                  <a:pt x="3978234" y="47501"/>
                </a:cubicBezTo>
                <a:cubicBezTo>
                  <a:pt x="3991000" y="41118"/>
                  <a:pt x="4000818" y="29547"/>
                  <a:pt x="4013860" y="23750"/>
                </a:cubicBezTo>
                <a:cubicBezTo>
                  <a:pt x="4036738" y="13582"/>
                  <a:pt x="4085112" y="0"/>
                  <a:pt x="4085112" y="0"/>
                </a:cubicBezTo>
                <a:lnTo>
                  <a:pt x="4156364" y="106878"/>
                </a:lnTo>
                <a:cubicBezTo>
                  <a:pt x="4164281" y="118753"/>
                  <a:pt x="4173732" y="129738"/>
                  <a:pt x="4180115" y="142504"/>
                </a:cubicBezTo>
                <a:cubicBezTo>
                  <a:pt x="4188032" y="158338"/>
                  <a:pt x="4193244" y="175843"/>
                  <a:pt x="4203865" y="190005"/>
                </a:cubicBezTo>
                <a:cubicBezTo>
                  <a:pt x="4217300" y="207919"/>
                  <a:pt x="4236793" y="220505"/>
                  <a:pt x="4251366" y="237506"/>
                </a:cubicBezTo>
                <a:cubicBezTo>
                  <a:pt x="4294338" y="287640"/>
                  <a:pt x="4250809" y="265030"/>
                  <a:pt x="4310743" y="285007"/>
                </a:cubicBezTo>
                <a:cubicBezTo>
                  <a:pt x="4334494" y="300841"/>
                  <a:pt x="4354915" y="323483"/>
                  <a:pt x="4381995" y="332509"/>
                </a:cubicBezTo>
                <a:lnTo>
                  <a:pt x="4453247" y="356259"/>
                </a:lnTo>
                <a:cubicBezTo>
                  <a:pt x="4465122" y="360217"/>
                  <a:pt x="4476526" y="366077"/>
                  <a:pt x="4488873" y="368135"/>
                </a:cubicBezTo>
                <a:cubicBezTo>
                  <a:pt x="4512624" y="372093"/>
                  <a:pt x="4536620" y="374787"/>
                  <a:pt x="4560125" y="380010"/>
                </a:cubicBezTo>
                <a:cubicBezTo>
                  <a:pt x="4572345" y="382725"/>
                  <a:pt x="4583343" y="390231"/>
                  <a:pt x="4595751" y="391885"/>
                </a:cubicBezTo>
                <a:cubicBezTo>
                  <a:pt x="4642999" y="398185"/>
                  <a:pt x="4690754" y="399802"/>
                  <a:pt x="4738255" y="403761"/>
                </a:cubicBezTo>
                <a:cubicBezTo>
                  <a:pt x="4762006" y="411678"/>
                  <a:pt x="4784812" y="423395"/>
                  <a:pt x="4809507" y="427511"/>
                </a:cubicBezTo>
                <a:cubicBezTo>
                  <a:pt x="4966748" y="453719"/>
                  <a:pt x="4856706" y="438294"/>
                  <a:pt x="5142016" y="451262"/>
                </a:cubicBezTo>
                <a:cubicBezTo>
                  <a:pt x="5161808" y="455220"/>
                  <a:pt x="5181919" y="457826"/>
                  <a:pt x="5201392" y="463137"/>
                </a:cubicBezTo>
                <a:cubicBezTo>
                  <a:pt x="5225545" y="469724"/>
                  <a:pt x="5272644" y="486888"/>
                  <a:pt x="5272644" y="486888"/>
                </a:cubicBezTo>
                <a:cubicBezTo>
                  <a:pt x="5284519" y="494805"/>
                  <a:pt x="5295152" y="505017"/>
                  <a:pt x="5308270" y="510639"/>
                </a:cubicBezTo>
                <a:cubicBezTo>
                  <a:pt x="5356292" y="531220"/>
                  <a:pt x="5496190" y="533315"/>
                  <a:pt x="5510151" y="534389"/>
                </a:cubicBezTo>
                <a:cubicBezTo>
                  <a:pt x="5641605" y="578208"/>
                  <a:pt x="5556416" y="556578"/>
                  <a:pt x="5771408" y="570015"/>
                </a:cubicBezTo>
                <a:cubicBezTo>
                  <a:pt x="5843190" y="587962"/>
                  <a:pt x="5803435" y="576732"/>
                  <a:pt x="5890161" y="605641"/>
                </a:cubicBezTo>
                <a:cubicBezTo>
                  <a:pt x="5902036" y="609599"/>
                  <a:pt x="5915372" y="610573"/>
                  <a:pt x="5925787" y="617517"/>
                </a:cubicBezTo>
                <a:cubicBezTo>
                  <a:pt x="6007454" y="671962"/>
                  <a:pt x="5969959" y="655992"/>
                  <a:pt x="6032665" y="676893"/>
                </a:cubicBezTo>
                <a:lnTo>
                  <a:pt x="6103917" y="724395"/>
                </a:lnTo>
                <a:lnTo>
                  <a:pt x="6139543" y="748145"/>
                </a:lnTo>
                <a:cubicBezTo>
                  <a:pt x="6147460" y="760020"/>
                  <a:pt x="6156911" y="771005"/>
                  <a:pt x="6163294" y="783771"/>
                </a:cubicBezTo>
                <a:cubicBezTo>
                  <a:pt x="6176026" y="809235"/>
                  <a:pt x="6181624" y="854384"/>
                  <a:pt x="6187044" y="878774"/>
                </a:cubicBezTo>
                <a:cubicBezTo>
                  <a:pt x="6190585" y="894706"/>
                  <a:pt x="6194436" y="910582"/>
                  <a:pt x="6198920" y="926275"/>
                </a:cubicBezTo>
                <a:cubicBezTo>
                  <a:pt x="6202359" y="938311"/>
                  <a:pt x="6207356" y="949865"/>
                  <a:pt x="6210795" y="961901"/>
                </a:cubicBezTo>
                <a:cubicBezTo>
                  <a:pt x="6215279" y="977594"/>
                  <a:pt x="6217980" y="993769"/>
                  <a:pt x="6222670" y="1009402"/>
                </a:cubicBezTo>
                <a:cubicBezTo>
                  <a:pt x="6229864" y="1033382"/>
                  <a:pt x="6238504" y="1056903"/>
                  <a:pt x="6246421" y="1080654"/>
                </a:cubicBezTo>
                <a:cubicBezTo>
                  <a:pt x="6250379" y="1092529"/>
                  <a:pt x="6255841" y="1104005"/>
                  <a:pt x="6258296" y="1116280"/>
                </a:cubicBezTo>
                <a:cubicBezTo>
                  <a:pt x="6262934" y="1139468"/>
                  <a:pt x="6278857" y="1231844"/>
                  <a:pt x="6293922" y="1246909"/>
                </a:cubicBezTo>
                <a:cubicBezTo>
                  <a:pt x="6339640" y="1292627"/>
                  <a:pt x="6320232" y="1268561"/>
                  <a:pt x="6353299" y="1318161"/>
                </a:cubicBezTo>
                <a:cubicBezTo>
                  <a:pt x="6357257" y="1330036"/>
                  <a:pt x="6359576" y="1342591"/>
                  <a:pt x="6365174" y="1353787"/>
                </a:cubicBezTo>
                <a:cubicBezTo>
                  <a:pt x="6371557" y="1366553"/>
                  <a:pt x="6387505" y="1375211"/>
                  <a:pt x="6388925" y="1389413"/>
                </a:cubicBezTo>
                <a:cubicBezTo>
                  <a:pt x="6391710" y="1417264"/>
                  <a:pt x="6383344" y="1445266"/>
                  <a:pt x="6377050" y="1472540"/>
                </a:cubicBezTo>
                <a:cubicBezTo>
                  <a:pt x="6371421" y="1496934"/>
                  <a:pt x="6353299" y="1543792"/>
                  <a:pt x="6353299" y="1543792"/>
                </a:cubicBezTo>
                <a:cubicBezTo>
                  <a:pt x="6357257" y="1630878"/>
                  <a:pt x="6359375" y="1718067"/>
                  <a:pt x="6365174" y="1805049"/>
                </a:cubicBezTo>
                <a:cubicBezTo>
                  <a:pt x="6367297" y="1836892"/>
                  <a:pt x="6377050" y="1868138"/>
                  <a:pt x="6377050" y="1900052"/>
                </a:cubicBezTo>
                <a:cubicBezTo>
                  <a:pt x="6377050" y="1941181"/>
                  <a:pt x="6351657" y="2008023"/>
                  <a:pt x="6317673" y="2030680"/>
                </a:cubicBezTo>
                <a:lnTo>
                  <a:pt x="6282047" y="2054431"/>
                </a:lnTo>
                <a:cubicBezTo>
                  <a:pt x="6274130" y="2066306"/>
                  <a:pt x="6264679" y="2077291"/>
                  <a:pt x="6258296" y="2090057"/>
                </a:cubicBezTo>
                <a:cubicBezTo>
                  <a:pt x="6228429" y="2149790"/>
                  <a:pt x="6273808" y="2122047"/>
                  <a:pt x="6198920" y="2196935"/>
                </a:cubicBezTo>
                <a:cubicBezTo>
                  <a:pt x="6187045" y="2208810"/>
                  <a:pt x="6176551" y="2222250"/>
                  <a:pt x="6163294" y="2232561"/>
                </a:cubicBezTo>
                <a:cubicBezTo>
                  <a:pt x="6140762" y="2250086"/>
                  <a:pt x="6112226" y="2259878"/>
                  <a:pt x="6092042" y="2280062"/>
                </a:cubicBezTo>
                <a:cubicBezTo>
                  <a:pt x="6046324" y="2325780"/>
                  <a:pt x="6070390" y="2306372"/>
                  <a:pt x="6020790" y="2339439"/>
                </a:cubicBezTo>
                <a:cubicBezTo>
                  <a:pt x="6004956" y="2363190"/>
                  <a:pt x="5982316" y="2383611"/>
                  <a:pt x="5973289" y="2410691"/>
                </a:cubicBezTo>
                <a:cubicBezTo>
                  <a:pt x="5945025" y="2495483"/>
                  <a:pt x="5963425" y="2461112"/>
                  <a:pt x="5925787" y="2517569"/>
                </a:cubicBezTo>
                <a:cubicBezTo>
                  <a:pt x="5964757" y="2576023"/>
                  <a:pt x="5930076" y="2536767"/>
                  <a:pt x="5997039" y="2576945"/>
                </a:cubicBezTo>
                <a:cubicBezTo>
                  <a:pt x="6021516" y="2591631"/>
                  <a:pt x="6042760" y="2611680"/>
                  <a:pt x="6068291" y="2624446"/>
                </a:cubicBezTo>
                <a:cubicBezTo>
                  <a:pt x="6090683" y="2635642"/>
                  <a:pt x="6115792" y="2640280"/>
                  <a:pt x="6139543" y="2648197"/>
                </a:cubicBezTo>
                <a:lnTo>
                  <a:pt x="6175169" y="2660072"/>
                </a:lnTo>
                <a:cubicBezTo>
                  <a:pt x="6187044" y="2671947"/>
                  <a:pt x="6197893" y="2684947"/>
                  <a:pt x="6210795" y="2695698"/>
                </a:cubicBezTo>
                <a:cubicBezTo>
                  <a:pt x="6221759" y="2704835"/>
                  <a:pt x="6237023" y="2708708"/>
                  <a:pt x="6246421" y="2719449"/>
                </a:cubicBezTo>
                <a:cubicBezTo>
                  <a:pt x="6358308" y="2847321"/>
                  <a:pt x="6259704" y="2743359"/>
                  <a:pt x="6305798" y="2826327"/>
                </a:cubicBezTo>
                <a:cubicBezTo>
                  <a:pt x="6365827" y="2934378"/>
                  <a:pt x="6331225" y="2863965"/>
                  <a:pt x="6388925" y="2933205"/>
                </a:cubicBezTo>
                <a:cubicBezTo>
                  <a:pt x="6425036" y="2976538"/>
                  <a:pt x="6399001" y="2966112"/>
                  <a:pt x="6448302" y="3004457"/>
                </a:cubicBezTo>
                <a:cubicBezTo>
                  <a:pt x="6470834" y="3021982"/>
                  <a:pt x="6519554" y="3051958"/>
                  <a:pt x="6519554" y="3051958"/>
                </a:cubicBezTo>
                <a:cubicBezTo>
                  <a:pt x="6550197" y="3047581"/>
                  <a:pt x="6605141" y="3044790"/>
                  <a:pt x="6638307" y="3028207"/>
                </a:cubicBezTo>
                <a:cubicBezTo>
                  <a:pt x="6651072" y="3021824"/>
                  <a:pt x="6662058" y="3012374"/>
                  <a:pt x="6673933" y="3004457"/>
                </a:cubicBezTo>
                <a:cubicBezTo>
                  <a:pt x="6681850" y="2980706"/>
                  <a:pt x="6695416" y="2958138"/>
                  <a:pt x="6697683" y="2933205"/>
                </a:cubicBezTo>
                <a:cubicBezTo>
                  <a:pt x="6701642" y="2889662"/>
                  <a:pt x="6669861" y="2820898"/>
                  <a:pt x="6709559" y="2802576"/>
                </a:cubicBezTo>
                <a:cubicBezTo>
                  <a:pt x="6799483" y="2761072"/>
                  <a:pt x="6907481" y="2794659"/>
                  <a:pt x="7006442" y="2790701"/>
                </a:cubicBezTo>
                <a:cubicBezTo>
                  <a:pt x="7034151" y="2794659"/>
                  <a:pt x="7067475" y="2785392"/>
                  <a:pt x="7089569" y="2802576"/>
                </a:cubicBezTo>
                <a:cubicBezTo>
                  <a:pt x="7109331" y="2817946"/>
                  <a:pt x="7105403" y="2850077"/>
                  <a:pt x="7113320" y="2873828"/>
                </a:cubicBezTo>
                <a:lnTo>
                  <a:pt x="7137070" y="2945080"/>
                </a:lnTo>
                <a:cubicBezTo>
                  <a:pt x="7141029" y="2956955"/>
                  <a:pt x="7138531" y="2973762"/>
                  <a:pt x="7148946" y="2980706"/>
                </a:cubicBezTo>
                <a:cubicBezTo>
                  <a:pt x="7194987" y="3011401"/>
                  <a:pt x="7171032" y="2999944"/>
                  <a:pt x="7220198" y="3016332"/>
                </a:cubicBezTo>
                <a:cubicBezTo>
                  <a:pt x="7234873" y="3014498"/>
                  <a:pt x="7347377" y="3002782"/>
                  <a:pt x="7374577" y="2992582"/>
                </a:cubicBezTo>
                <a:cubicBezTo>
                  <a:pt x="7387941" y="2987571"/>
                  <a:pt x="7398328" y="2976748"/>
                  <a:pt x="7410203" y="2968831"/>
                </a:cubicBezTo>
                <a:cubicBezTo>
                  <a:pt x="7418120" y="2956956"/>
                  <a:pt x="7428332" y="2946323"/>
                  <a:pt x="7433954" y="2933205"/>
                </a:cubicBezTo>
                <a:cubicBezTo>
                  <a:pt x="7460342" y="2871634"/>
                  <a:pt x="7440771" y="2788131"/>
                  <a:pt x="7433954" y="2731324"/>
                </a:cubicBezTo>
                <a:cubicBezTo>
                  <a:pt x="7428216" y="2683510"/>
                  <a:pt x="7410203" y="2588820"/>
                  <a:pt x="7410203" y="2588820"/>
                </a:cubicBezTo>
                <a:cubicBezTo>
                  <a:pt x="7414161" y="2569028"/>
                  <a:pt x="7402930" y="2535827"/>
                  <a:pt x="7422078" y="2529444"/>
                </a:cubicBezTo>
                <a:cubicBezTo>
                  <a:pt x="7463557" y="2515618"/>
                  <a:pt x="7508984" y="2541319"/>
                  <a:pt x="7552707" y="2541319"/>
                </a:cubicBezTo>
                <a:cubicBezTo>
                  <a:pt x="7628021" y="2541319"/>
                  <a:pt x="7703128" y="2533402"/>
                  <a:pt x="7778338" y="2529444"/>
                </a:cubicBezTo>
                <a:cubicBezTo>
                  <a:pt x="7819167" y="2521278"/>
                  <a:pt x="7846072" y="2516877"/>
                  <a:pt x="7885216" y="2505693"/>
                </a:cubicBezTo>
                <a:cubicBezTo>
                  <a:pt x="7970408" y="2481352"/>
                  <a:pt x="7859521" y="2506082"/>
                  <a:pt x="7980218" y="2481943"/>
                </a:cubicBezTo>
                <a:cubicBezTo>
                  <a:pt x="8023761" y="2485901"/>
                  <a:pt x="8067124" y="2493818"/>
                  <a:pt x="8110847" y="2493818"/>
                </a:cubicBezTo>
                <a:cubicBezTo>
                  <a:pt x="8142761" y="2493818"/>
                  <a:pt x="8189769" y="2509510"/>
                  <a:pt x="8205850" y="2481943"/>
                </a:cubicBezTo>
                <a:cubicBezTo>
                  <a:pt x="8227880" y="2444176"/>
                  <a:pt x="8197933" y="2394857"/>
                  <a:pt x="8193974" y="2351314"/>
                </a:cubicBezTo>
                <a:cubicBezTo>
                  <a:pt x="8197933" y="2335480"/>
                  <a:pt x="8190849" y="2310242"/>
                  <a:pt x="8205850" y="2303813"/>
                </a:cubicBezTo>
                <a:cubicBezTo>
                  <a:pt x="8244806" y="2287118"/>
                  <a:pt x="8284556" y="2320658"/>
                  <a:pt x="8312728" y="2339439"/>
                </a:cubicBezTo>
                <a:lnTo>
                  <a:pt x="8336478" y="2410691"/>
                </a:lnTo>
                <a:cubicBezTo>
                  <a:pt x="8340436" y="2422566"/>
                  <a:pt x="8337939" y="2439373"/>
                  <a:pt x="8348354" y="2446317"/>
                </a:cubicBezTo>
                <a:cubicBezTo>
                  <a:pt x="8360229" y="2454234"/>
                  <a:pt x="8370937" y="2464271"/>
                  <a:pt x="8383979" y="2470067"/>
                </a:cubicBezTo>
                <a:cubicBezTo>
                  <a:pt x="8406857" y="2480235"/>
                  <a:pt x="8455231" y="2493818"/>
                  <a:pt x="8455231" y="2493818"/>
                </a:cubicBezTo>
                <a:lnTo>
                  <a:pt x="8692738" y="2481943"/>
                </a:lnTo>
                <a:cubicBezTo>
                  <a:pt x="8708615" y="2478163"/>
                  <a:pt x="8693865" y="2446724"/>
                  <a:pt x="8704613" y="2434441"/>
                </a:cubicBezTo>
                <a:cubicBezTo>
                  <a:pt x="8738240" y="2396009"/>
                  <a:pt x="8769852" y="2388944"/>
                  <a:pt x="8811491" y="2375065"/>
                </a:cubicBezTo>
                <a:cubicBezTo>
                  <a:pt x="8893158" y="2320619"/>
                  <a:pt x="8855663" y="2336589"/>
                  <a:pt x="8918369" y="2315688"/>
                </a:cubicBezTo>
                <a:cubicBezTo>
                  <a:pt x="9092685" y="2199478"/>
                  <a:pt x="8909307" y="2317474"/>
                  <a:pt x="9037122" y="2244436"/>
                </a:cubicBezTo>
                <a:cubicBezTo>
                  <a:pt x="9101578" y="2207603"/>
                  <a:pt x="9043057" y="2230582"/>
                  <a:pt x="9108374" y="2208810"/>
                </a:cubicBezTo>
                <a:cubicBezTo>
                  <a:pt x="9120249" y="2200893"/>
                  <a:pt x="9133036" y="2194196"/>
                  <a:pt x="9144000" y="2185059"/>
                </a:cubicBezTo>
                <a:cubicBezTo>
                  <a:pt x="9156902" y="2174308"/>
                  <a:pt x="9165652" y="2158749"/>
                  <a:pt x="9179626" y="2149433"/>
                </a:cubicBezTo>
                <a:cubicBezTo>
                  <a:pt x="9190041" y="2142489"/>
                  <a:pt x="9203377" y="2141516"/>
                  <a:pt x="9215252" y="2137558"/>
                </a:cubicBezTo>
                <a:cubicBezTo>
                  <a:pt x="9296919" y="2083113"/>
                  <a:pt x="9259424" y="2099083"/>
                  <a:pt x="9322130" y="2078182"/>
                </a:cubicBezTo>
                <a:cubicBezTo>
                  <a:pt x="9424230" y="2010115"/>
                  <a:pt x="9295050" y="2091722"/>
                  <a:pt x="9393382" y="2042556"/>
                </a:cubicBezTo>
                <a:cubicBezTo>
                  <a:pt x="9485465" y="1996515"/>
                  <a:pt x="9375087" y="2036778"/>
                  <a:pt x="9464634" y="2006930"/>
                </a:cubicBezTo>
                <a:cubicBezTo>
                  <a:pt x="9566734" y="1938863"/>
                  <a:pt x="9437554" y="2020470"/>
                  <a:pt x="9535886" y="1971304"/>
                </a:cubicBezTo>
                <a:cubicBezTo>
                  <a:pt x="9548652" y="1964921"/>
                  <a:pt x="9558470" y="1953350"/>
                  <a:pt x="9571512" y="1947553"/>
                </a:cubicBezTo>
                <a:cubicBezTo>
                  <a:pt x="9594390" y="1937385"/>
                  <a:pt x="9619013" y="1931719"/>
                  <a:pt x="9642764" y="1923802"/>
                </a:cubicBezTo>
                <a:lnTo>
                  <a:pt x="9678390" y="1911927"/>
                </a:lnTo>
                <a:cubicBezTo>
                  <a:pt x="9702141" y="1896093"/>
                  <a:pt x="9722562" y="1873453"/>
                  <a:pt x="9749642" y="1864426"/>
                </a:cubicBezTo>
                <a:lnTo>
                  <a:pt x="9820894" y="1840675"/>
                </a:lnTo>
                <a:cubicBezTo>
                  <a:pt x="9834497" y="1831606"/>
                  <a:pt x="9888784" y="1798778"/>
                  <a:pt x="9892146" y="1781298"/>
                </a:cubicBezTo>
                <a:cubicBezTo>
                  <a:pt x="9909404" y="1691555"/>
                  <a:pt x="9915896" y="1508166"/>
                  <a:pt x="9915896" y="1508166"/>
                </a:cubicBezTo>
                <a:cubicBezTo>
                  <a:pt x="9911938" y="1440872"/>
                  <a:pt x="9914021" y="1372949"/>
                  <a:pt x="9904021" y="1306285"/>
                </a:cubicBezTo>
                <a:cubicBezTo>
                  <a:pt x="9901904" y="1292170"/>
                  <a:pt x="9881846" y="1284844"/>
                  <a:pt x="9880270" y="1270659"/>
                </a:cubicBezTo>
                <a:cubicBezTo>
                  <a:pt x="9869770" y="1176156"/>
                  <a:pt x="9875419" y="1080477"/>
                  <a:pt x="9868395" y="985652"/>
                </a:cubicBezTo>
                <a:cubicBezTo>
                  <a:pt x="9867470" y="973169"/>
                  <a:pt x="9866706" y="957302"/>
                  <a:pt x="9856520" y="950026"/>
                </a:cubicBezTo>
                <a:cubicBezTo>
                  <a:pt x="9836148" y="935474"/>
                  <a:pt x="9785268" y="926275"/>
                  <a:pt x="9785268" y="926275"/>
                </a:cubicBezTo>
                <a:cubicBezTo>
                  <a:pt x="9764397" y="863665"/>
                  <a:pt x="9787186" y="914328"/>
                  <a:pt x="9737766" y="855023"/>
                </a:cubicBezTo>
                <a:cubicBezTo>
                  <a:pt x="9670627" y="774455"/>
                  <a:pt x="9739908" y="845289"/>
                  <a:pt x="9702141" y="807522"/>
                </a:cubicBezTo>
              </a:path>
            </a:pathLst>
          </a:custGeom>
          <a:noFill/>
          <a:ln w="28575">
            <a:solidFill>
              <a:schemeClr val="accent1">
                <a:shade val="50000"/>
                <a:alpha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8EB"/>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28FB14-064D-2548-BC42-78C9B5A9DB12}"/>
              </a:ext>
            </a:extLst>
          </p:cNvPr>
          <p:cNvSpPr>
            <a:spLocks noGrp="1"/>
          </p:cNvSpPr>
          <p:nvPr>
            <p:ph type="title"/>
          </p:nvPr>
        </p:nvSpPr>
        <p:spPr/>
        <p:txBody>
          <a:bodyPr>
            <a:normAutofit/>
          </a:bodyPr>
          <a:lstStyle/>
          <a:p>
            <a:r>
              <a:rPr lang="en-US" sz="4000" b="1">
                <a:latin typeface="Gill Sans MT Condensed"/>
                <a:ea typeface="Cambria"/>
              </a:rPr>
              <a:t>FILM LOCATIONS</a:t>
            </a:r>
            <a:endParaRPr lang="en-US" sz="4000" b="1">
              <a:latin typeface="Gill Sans MT Condensed" panose="020B0506020104020203" pitchFamily="34" charset="77"/>
            </a:endParaRPr>
          </a:p>
        </p:txBody>
      </p:sp>
      <p:cxnSp>
        <p:nvCxnSpPr>
          <p:cNvPr id="16" name="Straight Arrow Connector 15">
            <a:extLst>
              <a:ext uri="{FF2B5EF4-FFF2-40B4-BE49-F238E27FC236}">
                <a16:creationId xmlns:a16="http://schemas.microsoft.com/office/drawing/2014/main" id="{48002003-F6C7-6248-AFFE-7E111324ADD8}"/>
              </a:ext>
            </a:extLst>
          </p:cNvPr>
          <p:cNvCxnSpPr>
            <a:cxnSpLocks/>
            <a:stCxn id="14" idx="2"/>
          </p:cNvCxnSpPr>
          <p:nvPr/>
        </p:nvCxnSpPr>
        <p:spPr>
          <a:xfrm>
            <a:off x="10296863" y="3948574"/>
            <a:ext cx="30882" cy="366146"/>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BDCB9A23-A8D4-7349-A100-8DF625C691AA}"/>
              </a:ext>
            </a:extLst>
          </p:cNvPr>
          <p:cNvGraphicFramePr>
            <a:graphicFrameLocks noGrp="1"/>
          </p:cNvGraphicFramePr>
          <p:nvPr/>
        </p:nvGraphicFramePr>
        <p:xfrm>
          <a:off x="9766170" y="3704734"/>
          <a:ext cx="1061387" cy="243840"/>
        </p:xfrm>
        <a:graphic>
          <a:graphicData uri="http://schemas.openxmlformats.org/drawingml/2006/table">
            <a:tbl>
              <a:tblPr>
                <a:tableStyleId>{5C22544A-7EE6-4342-B048-85BDC9FD1C3A}</a:tableStyleId>
              </a:tblPr>
              <a:tblGrid>
                <a:gridCol w="1061387">
                  <a:extLst>
                    <a:ext uri="{9D8B030D-6E8A-4147-A177-3AD203B41FA5}">
                      <a16:colId xmlns:a16="http://schemas.microsoft.com/office/drawing/2014/main" val="1107089654"/>
                    </a:ext>
                  </a:extLst>
                </a:gridCol>
              </a:tblGrid>
              <a:tr h="0">
                <a:tc>
                  <a:txBody>
                    <a:bodyPr/>
                    <a:lstStyle/>
                    <a:p>
                      <a:pPr algn="ctr" fontAlgn="ctr"/>
                      <a:r>
                        <a:rPr lang="en-US" sz="1000" b="0" i="0" u="none" strike="noStrike">
                          <a:solidFill>
                            <a:schemeClr val="accent6"/>
                          </a:solidFill>
                          <a:effectLst/>
                          <a:latin typeface="Gill Sans MT Condensed" panose="020B0506020104020203" pitchFamily="34" charset="77"/>
                        </a:rPr>
                        <a:t>JACOB’S FIRST MANDOLIN </a:t>
                      </a: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sp>
        <p:nvSpPr>
          <p:cNvPr id="22" name="TextBox 21">
            <a:extLst>
              <a:ext uri="{FF2B5EF4-FFF2-40B4-BE49-F238E27FC236}">
                <a16:creationId xmlns:a16="http://schemas.microsoft.com/office/drawing/2014/main" id="{80F8E4B0-A6F0-934B-84D8-4E05C6000B7E}"/>
              </a:ext>
            </a:extLst>
          </p:cNvPr>
          <p:cNvSpPr txBox="1"/>
          <p:nvPr/>
        </p:nvSpPr>
        <p:spPr>
          <a:xfrm>
            <a:off x="9545128" y="4257003"/>
            <a:ext cx="77617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Emerald Isle</a:t>
            </a:r>
          </a:p>
        </p:txBody>
      </p:sp>
      <p:graphicFrame>
        <p:nvGraphicFramePr>
          <p:cNvPr id="24" name="Table 23">
            <a:extLst>
              <a:ext uri="{FF2B5EF4-FFF2-40B4-BE49-F238E27FC236}">
                <a16:creationId xmlns:a16="http://schemas.microsoft.com/office/drawing/2014/main" id="{A6B9CC6D-856B-FA44-9C38-9BAF5364A823}"/>
              </a:ext>
            </a:extLst>
          </p:cNvPr>
          <p:cNvGraphicFramePr>
            <a:graphicFrameLocks noGrp="1"/>
          </p:cNvGraphicFramePr>
          <p:nvPr/>
        </p:nvGraphicFramePr>
        <p:xfrm>
          <a:off x="10805698" y="2706655"/>
          <a:ext cx="603315" cy="243840"/>
        </p:xfrm>
        <a:graphic>
          <a:graphicData uri="http://schemas.openxmlformats.org/drawingml/2006/table">
            <a:tbl>
              <a:tblPr>
                <a:tableStyleId>{5C22544A-7EE6-4342-B048-85BDC9FD1C3A}</a:tableStyleId>
              </a:tblPr>
              <a:tblGrid>
                <a:gridCol w="603315">
                  <a:extLst>
                    <a:ext uri="{9D8B030D-6E8A-4147-A177-3AD203B41FA5}">
                      <a16:colId xmlns:a16="http://schemas.microsoft.com/office/drawing/2014/main" val="1107089654"/>
                    </a:ext>
                  </a:extLst>
                </a:gridCol>
              </a:tblGrid>
              <a:tr h="0">
                <a:tc>
                  <a:txBody>
                    <a:bodyPr/>
                    <a:lstStyle/>
                    <a:p>
                      <a:pPr algn="ctr" fontAlgn="ctr"/>
                      <a:r>
                        <a:rPr lang="en-US" sz="1000" b="0" i="0" u="none" strike="noStrike">
                          <a:solidFill>
                            <a:schemeClr val="accent6"/>
                          </a:solidFill>
                          <a:effectLst/>
                          <a:latin typeface="Gill Sans MT Condensed"/>
                        </a:rPr>
                        <a:t>WAVERIDER</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sp>
        <p:nvSpPr>
          <p:cNvPr id="25" name="TextBox 24">
            <a:extLst>
              <a:ext uri="{FF2B5EF4-FFF2-40B4-BE49-F238E27FC236}">
                <a16:creationId xmlns:a16="http://schemas.microsoft.com/office/drawing/2014/main" id="{7AEDB2B1-F23E-6641-935C-11581D66D90F}"/>
              </a:ext>
            </a:extLst>
          </p:cNvPr>
          <p:cNvSpPr txBox="1"/>
          <p:nvPr/>
        </p:nvSpPr>
        <p:spPr>
          <a:xfrm>
            <a:off x="11577035" y="3287801"/>
            <a:ext cx="4267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Avon</a:t>
            </a:r>
          </a:p>
        </p:txBody>
      </p:sp>
      <p:sp>
        <p:nvSpPr>
          <p:cNvPr id="13" name="TextBox 12">
            <a:extLst>
              <a:ext uri="{FF2B5EF4-FFF2-40B4-BE49-F238E27FC236}">
                <a16:creationId xmlns:a16="http://schemas.microsoft.com/office/drawing/2014/main" id="{D4F5F272-BF6D-4B02-ACB5-CEEC91524812}"/>
              </a:ext>
            </a:extLst>
          </p:cNvPr>
          <p:cNvSpPr txBox="1"/>
          <p:nvPr/>
        </p:nvSpPr>
        <p:spPr>
          <a:xfrm>
            <a:off x="10880538" y="3427970"/>
            <a:ext cx="628698"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Ocracoke</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6B04473-EE25-AC47-8A90-EF135F592BD3}"/>
              </a:ext>
            </a:extLst>
          </p:cNvPr>
          <p:cNvSpPr txBox="1"/>
          <p:nvPr/>
        </p:nvSpPr>
        <p:spPr>
          <a:xfrm>
            <a:off x="11522012" y="2889449"/>
            <a:ext cx="6699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Nags Head</a:t>
            </a:r>
          </a:p>
        </p:txBody>
      </p:sp>
      <p:cxnSp>
        <p:nvCxnSpPr>
          <p:cNvPr id="21" name="Straight Arrow Connector 20">
            <a:extLst>
              <a:ext uri="{FF2B5EF4-FFF2-40B4-BE49-F238E27FC236}">
                <a16:creationId xmlns:a16="http://schemas.microsoft.com/office/drawing/2014/main" id="{2ED32DAB-2F31-CF4D-9700-9247B98FC2C9}"/>
              </a:ext>
            </a:extLst>
          </p:cNvPr>
          <p:cNvCxnSpPr>
            <a:cxnSpLocks/>
            <a:stCxn id="24" idx="2"/>
          </p:cNvCxnSpPr>
          <p:nvPr/>
        </p:nvCxnSpPr>
        <p:spPr>
          <a:xfrm>
            <a:off x="11107355" y="2950495"/>
            <a:ext cx="486458" cy="189784"/>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34B69E-CBBD-B441-AB73-4FE922D603F5}"/>
              </a:ext>
            </a:extLst>
          </p:cNvPr>
          <p:cNvSpPr txBox="1"/>
          <p:nvPr/>
        </p:nvSpPr>
        <p:spPr>
          <a:xfrm>
            <a:off x="2286731" y="2856074"/>
            <a:ext cx="6699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Asheville</a:t>
            </a:r>
          </a:p>
        </p:txBody>
      </p:sp>
      <p:graphicFrame>
        <p:nvGraphicFramePr>
          <p:cNvPr id="27" name="Table 26">
            <a:extLst>
              <a:ext uri="{FF2B5EF4-FFF2-40B4-BE49-F238E27FC236}">
                <a16:creationId xmlns:a16="http://schemas.microsoft.com/office/drawing/2014/main" id="{B1C3238B-44B5-4C15-A5A9-302B1A254471}"/>
              </a:ext>
            </a:extLst>
          </p:cNvPr>
          <p:cNvGraphicFramePr>
            <a:graphicFrameLocks noGrp="1"/>
          </p:cNvGraphicFramePr>
          <p:nvPr/>
        </p:nvGraphicFramePr>
        <p:xfrm>
          <a:off x="6137144" y="1704483"/>
          <a:ext cx="975660" cy="243840"/>
        </p:xfrm>
        <a:graphic>
          <a:graphicData uri="http://schemas.openxmlformats.org/drawingml/2006/table">
            <a:tbl>
              <a:tblPr>
                <a:tableStyleId>{5C22544A-7EE6-4342-B048-85BDC9FD1C3A}</a:tableStyleId>
              </a:tblPr>
              <a:tblGrid>
                <a:gridCol w="975660">
                  <a:extLst>
                    <a:ext uri="{9D8B030D-6E8A-4147-A177-3AD203B41FA5}">
                      <a16:colId xmlns:a16="http://schemas.microsoft.com/office/drawing/2014/main" val="1107089654"/>
                    </a:ext>
                  </a:extLst>
                </a:gridCol>
              </a:tblGrid>
              <a:tr h="0">
                <a:tc>
                  <a:txBody>
                    <a:bodyPr/>
                    <a:lstStyle/>
                    <a:p>
                      <a:pPr lvl="0" algn="ctr">
                        <a:buNone/>
                      </a:pPr>
                      <a:r>
                        <a:rPr lang="en-US" sz="1000" b="0" i="0" u="none" strike="noStrike">
                          <a:solidFill>
                            <a:schemeClr val="accent6"/>
                          </a:solidFill>
                          <a:effectLst/>
                          <a:latin typeface="Gill Sans MT Condensed"/>
                        </a:rPr>
                        <a:t>THE ROAD TO NC</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graphicFrame>
        <p:nvGraphicFramePr>
          <p:cNvPr id="28" name="Table 27">
            <a:extLst>
              <a:ext uri="{FF2B5EF4-FFF2-40B4-BE49-F238E27FC236}">
                <a16:creationId xmlns:a16="http://schemas.microsoft.com/office/drawing/2014/main" id="{BFC74767-CA58-4E48-8E68-19CEA026BCAE}"/>
              </a:ext>
            </a:extLst>
          </p:cNvPr>
          <p:cNvGraphicFramePr>
            <a:graphicFrameLocks noGrp="1"/>
          </p:cNvGraphicFramePr>
          <p:nvPr/>
        </p:nvGraphicFramePr>
        <p:xfrm>
          <a:off x="2900236" y="3598283"/>
          <a:ext cx="914400" cy="243840"/>
        </p:xfrm>
        <a:graphic>
          <a:graphicData uri="http://schemas.openxmlformats.org/drawingml/2006/table">
            <a:tbl>
              <a:tblPr>
                <a:tableStyleId>{5C22544A-7EE6-4342-B048-85BDC9FD1C3A}</a:tableStyleId>
              </a:tblPr>
              <a:tblGrid>
                <a:gridCol w="914400">
                  <a:extLst>
                    <a:ext uri="{9D8B030D-6E8A-4147-A177-3AD203B41FA5}">
                      <a16:colId xmlns:a16="http://schemas.microsoft.com/office/drawing/2014/main" val="1107089654"/>
                    </a:ext>
                  </a:extLst>
                </a:gridCol>
              </a:tblGrid>
              <a:tr h="0">
                <a:tc>
                  <a:txBody>
                    <a:bodyPr/>
                    <a:lstStyle/>
                    <a:p>
                      <a:pPr algn="ctr" fontAlgn="ctr"/>
                      <a:r>
                        <a:rPr lang="en-US" sz="1000" b="0" i="0" u="none" strike="noStrike">
                          <a:solidFill>
                            <a:schemeClr val="accent6"/>
                          </a:solidFill>
                          <a:effectLst/>
                          <a:latin typeface="Gill Sans MT Condensed" panose="020B0506020104020203" pitchFamily="34" charset="77"/>
                        </a:rPr>
                        <a:t>QUEEN OF PISGAH</a:t>
                      </a: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cxnSp>
        <p:nvCxnSpPr>
          <p:cNvPr id="29" name="Straight Arrow Connector 28">
            <a:extLst>
              <a:ext uri="{FF2B5EF4-FFF2-40B4-BE49-F238E27FC236}">
                <a16:creationId xmlns:a16="http://schemas.microsoft.com/office/drawing/2014/main" id="{F6D9F5EB-D9D7-D143-8B76-3F0C3DC2478B}"/>
              </a:ext>
            </a:extLst>
          </p:cNvPr>
          <p:cNvCxnSpPr>
            <a:cxnSpLocks/>
            <a:stCxn id="28" idx="0"/>
          </p:cNvCxnSpPr>
          <p:nvPr/>
        </p:nvCxnSpPr>
        <p:spPr>
          <a:xfrm flipH="1" flipV="1">
            <a:off x="2726988" y="3104893"/>
            <a:ext cx="630448" cy="493390"/>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4B6E86C-5FC4-473F-B6E4-871DA6052C80}"/>
              </a:ext>
            </a:extLst>
          </p:cNvPr>
          <p:cNvSpPr txBox="1"/>
          <p:nvPr/>
        </p:nvSpPr>
        <p:spPr>
          <a:xfrm>
            <a:off x="5220042" y="2222825"/>
            <a:ext cx="902811" cy="21544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Winston-Salem</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sp>
        <p:nvSpPr>
          <p:cNvPr id="33" name="TextBox 1">
            <a:extLst>
              <a:ext uri="{FF2B5EF4-FFF2-40B4-BE49-F238E27FC236}">
                <a16:creationId xmlns:a16="http://schemas.microsoft.com/office/drawing/2014/main" id="{4978A28A-4E27-4249-9E87-31C7CE65A6F4}"/>
              </a:ext>
            </a:extLst>
          </p:cNvPr>
          <p:cNvSpPr txBox="1"/>
          <p:nvPr/>
        </p:nvSpPr>
        <p:spPr>
          <a:xfrm>
            <a:off x="6262192" y="2396564"/>
            <a:ext cx="699230"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Chapel Hill</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77AB1E5-76B1-4A59-9354-05ACB28CE440}"/>
              </a:ext>
            </a:extLst>
          </p:cNvPr>
          <p:cNvSpPr txBox="1"/>
          <p:nvPr/>
        </p:nvSpPr>
        <p:spPr>
          <a:xfrm>
            <a:off x="11295507" y="2309376"/>
            <a:ext cx="771365" cy="21544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Outer Banks</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62D2CB1-D89B-4C74-B52A-7DF974014015}"/>
              </a:ext>
            </a:extLst>
          </p:cNvPr>
          <p:cNvSpPr txBox="1"/>
          <p:nvPr/>
        </p:nvSpPr>
        <p:spPr>
          <a:xfrm>
            <a:off x="2561010" y="2487433"/>
            <a:ext cx="784189"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Great Smoky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 Mountains</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9A94A2ED-D234-43E8-9CE1-0026569040D6}"/>
              </a:ext>
            </a:extLst>
          </p:cNvPr>
          <p:cNvCxnSpPr>
            <a:cxnSpLocks/>
            <a:stCxn id="43" idx="2"/>
          </p:cNvCxnSpPr>
          <p:nvPr/>
        </p:nvCxnSpPr>
        <p:spPr>
          <a:xfrm>
            <a:off x="4553146" y="1329178"/>
            <a:ext cx="122549" cy="461915"/>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41D64A0-C2C3-4134-984B-98BDCDBCF1F1}"/>
              </a:ext>
            </a:extLst>
          </p:cNvPr>
          <p:cNvCxnSpPr>
            <a:cxnSpLocks/>
          </p:cNvCxnSpPr>
          <p:nvPr/>
        </p:nvCxnSpPr>
        <p:spPr>
          <a:xfrm>
            <a:off x="6626098" y="1923565"/>
            <a:ext cx="346109" cy="580721"/>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AA7AA8A-A1F0-9148-AF98-53FCAC158BE3}"/>
              </a:ext>
            </a:extLst>
          </p:cNvPr>
          <p:cNvCxnSpPr>
            <a:cxnSpLocks/>
            <a:endCxn id="30" idx="0"/>
          </p:cNvCxnSpPr>
          <p:nvPr/>
        </p:nvCxnSpPr>
        <p:spPr>
          <a:xfrm flipH="1">
            <a:off x="5671448" y="1913190"/>
            <a:ext cx="599754" cy="309635"/>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7125C3B-BAC4-D443-A1FF-2321428CDDB1}"/>
              </a:ext>
            </a:extLst>
          </p:cNvPr>
          <p:cNvCxnSpPr>
            <a:cxnSpLocks/>
            <a:stCxn id="94" idx="2"/>
            <a:endCxn id="34" idx="1"/>
          </p:cNvCxnSpPr>
          <p:nvPr/>
        </p:nvCxnSpPr>
        <p:spPr>
          <a:xfrm>
            <a:off x="10798894" y="2224238"/>
            <a:ext cx="496613" cy="192860"/>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51B6913-FE6F-0947-BA7C-C27DEEBE38FC}"/>
              </a:ext>
            </a:extLst>
          </p:cNvPr>
          <p:cNvCxnSpPr>
            <a:cxnSpLocks/>
            <a:stCxn id="96" idx="2"/>
          </p:cNvCxnSpPr>
          <p:nvPr/>
        </p:nvCxnSpPr>
        <p:spPr>
          <a:xfrm>
            <a:off x="2440956" y="2449629"/>
            <a:ext cx="90488" cy="303196"/>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080D201-73A8-0049-ABB2-CD9EB32B319F}"/>
              </a:ext>
            </a:extLst>
          </p:cNvPr>
          <p:cNvCxnSpPr>
            <a:cxnSpLocks/>
            <a:stCxn id="28" idx="1"/>
          </p:cNvCxnSpPr>
          <p:nvPr/>
        </p:nvCxnSpPr>
        <p:spPr>
          <a:xfrm flipH="1" flipV="1">
            <a:off x="2434184" y="3700199"/>
            <a:ext cx="466052" cy="20004"/>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C024E96-88E8-3E4E-8E85-5861A5285A6B}"/>
              </a:ext>
            </a:extLst>
          </p:cNvPr>
          <p:cNvSpPr txBox="1"/>
          <p:nvPr/>
        </p:nvSpPr>
        <p:spPr>
          <a:xfrm>
            <a:off x="2292674" y="3443799"/>
            <a:ext cx="6699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Brevard</a:t>
            </a:r>
          </a:p>
        </p:txBody>
      </p:sp>
      <p:graphicFrame>
        <p:nvGraphicFramePr>
          <p:cNvPr id="43" name="Table 42">
            <a:extLst>
              <a:ext uri="{FF2B5EF4-FFF2-40B4-BE49-F238E27FC236}">
                <a16:creationId xmlns:a16="http://schemas.microsoft.com/office/drawing/2014/main" id="{6A771721-495D-2741-AF28-0AA463927253}"/>
              </a:ext>
            </a:extLst>
          </p:cNvPr>
          <p:cNvGraphicFramePr>
            <a:graphicFrameLocks noGrp="1"/>
          </p:cNvGraphicFramePr>
          <p:nvPr/>
        </p:nvGraphicFramePr>
        <p:xfrm>
          <a:off x="3808428" y="1055802"/>
          <a:ext cx="1489436" cy="273376"/>
        </p:xfrm>
        <a:graphic>
          <a:graphicData uri="http://schemas.openxmlformats.org/drawingml/2006/table">
            <a:tbl>
              <a:tblPr>
                <a:tableStyleId>{5C22544A-7EE6-4342-B048-85BDC9FD1C3A}</a:tableStyleId>
              </a:tblPr>
              <a:tblGrid>
                <a:gridCol w="1489436">
                  <a:extLst>
                    <a:ext uri="{9D8B030D-6E8A-4147-A177-3AD203B41FA5}">
                      <a16:colId xmlns:a16="http://schemas.microsoft.com/office/drawing/2014/main" val="1107089654"/>
                    </a:ext>
                  </a:extLst>
                </a:gridCol>
              </a:tblGrid>
              <a:tr h="273376">
                <a:tc>
                  <a:txBody>
                    <a:bodyPr/>
                    <a:lstStyle/>
                    <a:p>
                      <a:pPr lvl="0" algn="ctr">
                        <a:buNone/>
                      </a:pPr>
                      <a:r>
                        <a:rPr lang="en-US" sz="1000" b="0" i="0" u="none" strike="noStrike">
                          <a:solidFill>
                            <a:schemeClr val="accent6"/>
                          </a:solidFill>
                          <a:effectLst/>
                          <a:latin typeface="Gill Sans MT Condensed"/>
                        </a:rPr>
                        <a:t>AIN'T NO MOUNTAIN</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sp>
        <p:nvSpPr>
          <p:cNvPr id="45" name="TextBox 44">
            <a:extLst>
              <a:ext uri="{FF2B5EF4-FFF2-40B4-BE49-F238E27FC236}">
                <a16:creationId xmlns:a16="http://schemas.microsoft.com/office/drawing/2014/main" id="{BAA36C57-B4EE-904A-AB88-E79345C1997D}"/>
              </a:ext>
            </a:extLst>
          </p:cNvPr>
          <p:cNvSpPr txBox="1"/>
          <p:nvPr/>
        </p:nvSpPr>
        <p:spPr>
          <a:xfrm>
            <a:off x="3806021" y="1677972"/>
            <a:ext cx="8302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Roaring Gap</a:t>
            </a:r>
          </a:p>
        </p:txBody>
      </p:sp>
      <p:sp>
        <p:nvSpPr>
          <p:cNvPr id="47" name="TextBox 46">
            <a:extLst>
              <a:ext uri="{FF2B5EF4-FFF2-40B4-BE49-F238E27FC236}">
                <a16:creationId xmlns:a16="http://schemas.microsoft.com/office/drawing/2014/main" id="{D97D983D-0807-454E-A930-26DBF9B9FBD4}"/>
              </a:ext>
            </a:extLst>
          </p:cNvPr>
          <p:cNvSpPr txBox="1"/>
          <p:nvPr/>
        </p:nvSpPr>
        <p:spPr>
          <a:xfrm>
            <a:off x="3476084" y="1998482"/>
            <a:ext cx="10511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North Wilkesboro</a:t>
            </a:r>
          </a:p>
        </p:txBody>
      </p:sp>
      <p:sp>
        <p:nvSpPr>
          <p:cNvPr id="48" name="TextBox 47">
            <a:extLst>
              <a:ext uri="{FF2B5EF4-FFF2-40B4-BE49-F238E27FC236}">
                <a16:creationId xmlns:a16="http://schemas.microsoft.com/office/drawing/2014/main" id="{A7D301C6-9A89-F84E-B36C-143C2868A0B6}"/>
              </a:ext>
            </a:extLst>
          </p:cNvPr>
          <p:cNvSpPr txBox="1"/>
          <p:nvPr/>
        </p:nvSpPr>
        <p:spPr>
          <a:xfrm>
            <a:off x="4892718" y="1753386"/>
            <a:ext cx="4514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Elkin</a:t>
            </a:r>
          </a:p>
        </p:txBody>
      </p:sp>
      <p:cxnSp>
        <p:nvCxnSpPr>
          <p:cNvPr id="49" name="Straight Arrow Connector 48">
            <a:extLst>
              <a:ext uri="{FF2B5EF4-FFF2-40B4-BE49-F238E27FC236}">
                <a16:creationId xmlns:a16="http://schemas.microsoft.com/office/drawing/2014/main" id="{F26C7384-5359-1449-8C11-4A3A0CD84722}"/>
              </a:ext>
            </a:extLst>
          </p:cNvPr>
          <p:cNvCxnSpPr>
            <a:cxnSpLocks/>
            <a:stCxn id="43" idx="2"/>
          </p:cNvCxnSpPr>
          <p:nvPr/>
        </p:nvCxnSpPr>
        <p:spPr>
          <a:xfrm flipH="1">
            <a:off x="4524866" y="1329178"/>
            <a:ext cx="28280" cy="754146"/>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5BE0EAB-AACC-8140-9C9A-67E681805305}"/>
              </a:ext>
            </a:extLst>
          </p:cNvPr>
          <p:cNvCxnSpPr>
            <a:cxnSpLocks/>
            <a:stCxn id="43" idx="2"/>
          </p:cNvCxnSpPr>
          <p:nvPr/>
        </p:nvCxnSpPr>
        <p:spPr>
          <a:xfrm>
            <a:off x="4553146" y="1329178"/>
            <a:ext cx="358219" cy="659878"/>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5" name="TextBox 1">
            <a:extLst>
              <a:ext uri="{FF2B5EF4-FFF2-40B4-BE49-F238E27FC236}">
                <a16:creationId xmlns:a16="http://schemas.microsoft.com/office/drawing/2014/main" id="{22A207F1-6117-DB46-A6BF-458D7594E97B}"/>
              </a:ext>
            </a:extLst>
          </p:cNvPr>
          <p:cNvSpPr txBox="1"/>
          <p:nvPr/>
        </p:nvSpPr>
        <p:spPr>
          <a:xfrm>
            <a:off x="7080341" y="2316778"/>
            <a:ext cx="699230"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Durham</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AA4F0675-1D7E-734D-8390-6D2A924EA7A5}"/>
              </a:ext>
            </a:extLst>
          </p:cNvPr>
          <p:cNvCxnSpPr>
            <a:cxnSpLocks/>
            <a:stCxn id="57" idx="1"/>
          </p:cNvCxnSpPr>
          <p:nvPr/>
        </p:nvCxnSpPr>
        <p:spPr>
          <a:xfrm flipH="1" flipV="1">
            <a:off x="7349017" y="2538988"/>
            <a:ext cx="106300" cy="546446"/>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B9C842A5-43EB-A043-8857-57EFF735A06B}"/>
              </a:ext>
            </a:extLst>
          </p:cNvPr>
          <p:cNvGraphicFramePr>
            <a:graphicFrameLocks noGrp="1"/>
          </p:cNvGraphicFramePr>
          <p:nvPr/>
        </p:nvGraphicFramePr>
        <p:xfrm>
          <a:off x="7137726" y="3033941"/>
          <a:ext cx="761865" cy="243840"/>
        </p:xfrm>
        <a:graphic>
          <a:graphicData uri="http://schemas.openxmlformats.org/drawingml/2006/table">
            <a:tbl>
              <a:tblPr>
                <a:tableStyleId>{5C22544A-7EE6-4342-B048-85BDC9FD1C3A}</a:tableStyleId>
              </a:tblPr>
              <a:tblGrid>
                <a:gridCol w="761865">
                  <a:extLst>
                    <a:ext uri="{9D8B030D-6E8A-4147-A177-3AD203B41FA5}">
                      <a16:colId xmlns:a16="http://schemas.microsoft.com/office/drawing/2014/main" val="1107089654"/>
                    </a:ext>
                  </a:extLst>
                </a:gridCol>
              </a:tblGrid>
              <a:tr h="0">
                <a:tc>
                  <a:txBody>
                    <a:bodyPr/>
                    <a:lstStyle/>
                    <a:p>
                      <a:pPr lvl="0" algn="ctr">
                        <a:buNone/>
                      </a:pPr>
                      <a:r>
                        <a:rPr lang="en-US" sz="1000" b="0" i="0" u="none" strike="noStrike">
                          <a:solidFill>
                            <a:schemeClr val="accent6"/>
                          </a:solidFill>
                          <a:effectLst/>
                          <a:latin typeface="Gill Sans MT Condensed"/>
                        </a:rPr>
                        <a:t>MAKING WAVES</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graphicFrame>
        <p:nvGraphicFramePr>
          <p:cNvPr id="91" name="Table 90">
            <a:extLst>
              <a:ext uri="{FF2B5EF4-FFF2-40B4-BE49-F238E27FC236}">
                <a16:creationId xmlns:a16="http://schemas.microsoft.com/office/drawing/2014/main" id="{0456A668-8AA2-AE4B-8036-9007D7E889DA}"/>
              </a:ext>
            </a:extLst>
          </p:cNvPr>
          <p:cNvGraphicFramePr>
            <a:graphicFrameLocks noGrp="1"/>
          </p:cNvGraphicFramePr>
          <p:nvPr/>
        </p:nvGraphicFramePr>
        <p:xfrm>
          <a:off x="1400525" y="4007202"/>
          <a:ext cx="1244339" cy="273376"/>
        </p:xfrm>
        <a:graphic>
          <a:graphicData uri="http://schemas.openxmlformats.org/drawingml/2006/table">
            <a:tbl>
              <a:tblPr>
                <a:tableStyleId>{5C22544A-7EE6-4342-B048-85BDC9FD1C3A}</a:tableStyleId>
              </a:tblPr>
              <a:tblGrid>
                <a:gridCol w="1244339">
                  <a:extLst>
                    <a:ext uri="{9D8B030D-6E8A-4147-A177-3AD203B41FA5}">
                      <a16:colId xmlns:a16="http://schemas.microsoft.com/office/drawing/2014/main" val="1107089654"/>
                    </a:ext>
                  </a:extLst>
                </a:gridCol>
              </a:tblGrid>
              <a:tr h="273376">
                <a:tc>
                  <a:txBody>
                    <a:bodyPr/>
                    <a:lstStyle/>
                    <a:p>
                      <a:pPr lvl="0" algn="ctr">
                        <a:buNone/>
                      </a:pPr>
                      <a:r>
                        <a:rPr lang="en-US" sz="1000" b="0" i="0" u="none" strike="noStrike">
                          <a:solidFill>
                            <a:schemeClr val="accent6"/>
                          </a:solidFill>
                          <a:effectLst/>
                          <a:latin typeface="Gill Sans MT Condensed"/>
                        </a:rPr>
                        <a:t>A HOMECOMING</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sp>
        <p:nvSpPr>
          <p:cNvPr id="92" name="TextBox 91">
            <a:extLst>
              <a:ext uri="{FF2B5EF4-FFF2-40B4-BE49-F238E27FC236}">
                <a16:creationId xmlns:a16="http://schemas.microsoft.com/office/drawing/2014/main" id="{9B4B781D-0112-5044-98B9-0E4416601BDC}"/>
              </a:ext>
            </a:extLst>
          </p:cNvPr>
          <p:cNvSpPr txBox="1"/>
          <p:nvPr/>
        </p:nvSpPr>
        <p:spPr>
          <a:xfrm>
            <a:off x="1492802" y="3285273"/>
            <a:ext cx="7712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Waynesville</a:t>
            </a:r>
          </a:p>
        </p:txBody>
      </p:sp>
      <p:cxnSp>
        <p:nvCxnSpPr>
          <p:cNvPr id="93" name="Straight Arrow Connector 92">
            <a:extLst>
              <a:ext uri="{FF2B5EF4-FFF2-40B4-BE49-F238E27FC236}">
                <a16:creationId xmlns:a16="http://schemas.microsoft.com/office/drawing/2014/main" id="{DCCFA8E5-63EB-F549-BD18-5FCF7BCD18F8}"/>
              </a:ext>
            </a:extLst>
          </p:cNvPr>
          <p:cNvCxnSpPr>
            <a:cxnSpLocks/>
            <a:stCxn id="91" idx="0"/>
          </p:cNvCxnSpPr>
          <p:nvPr/>
        </p:nvCxnSpPr>
        <p:spPr>
          <a:xfrm flipV="1">
            <a:off x="2022694" y="3234088"/>
            <a:ext cx="248868" cy="773114"/>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98" name="Table 97">
            <a:extLst>
              <a:ext uri="{FF2B5EF4-FFF2-40B4-BE49-F238E27FC236}">
                <a16:creationId xmlns:a16="http://schemas.microsoft.com/office/drawing/2014/main" id="{F666C271-72A9-E945-AC7E-7B2B29B10B1E}"/>
              </a:ext>
            </a:extLst>
          </p:cNvPr>
          <p:cNvGraphicFramePr>
            <a:graphicFrameLocks noGrp="1"/>
          </p:cNvGraphicFramePr>
          <p:nvPr/>
        </p:nvGraphicFramePr>
        <p:xfrm>
          <a:off x="3691932" y="3098517"/>
          <a:ext cx="904973" cy="273376"/>
        </p:xfrm>
        <a:graphic>
          <a:graphicData uri="http://schemas.openxmlformats.org/drawingml/2006/table">
            <a:tbl>
              <a:tblPr>
                <a:tableStyleId>{5C22544A-7EE6-4342-B048-85BDC9FD1C3A}</a:tableStyleId>
              </a:tblPr>
              <a:tblGrid>
                <a:gridCol w="904973">
                  <a:extLst>
                    <a:ext uri="{9D8B030D-6E8A-4147-A177-3AD203B41FA5}">
                      <a16:colId xmlns:a16="http://schemas.microsoft.com/office/drawing/2014/main" val="1107089654"/>
                    </a:ext>
                  </a:extLst>
                </a:gridCol>
              </a:tblGrid>
              <a:tr h="273376">
                <a:tc>
                  <a:txBody>
                    <a:bodyPr/>
                    <a:lstStyle/>
                    <a:p>
                      <a:pPr lvl="0" algn="ctr">
                        <a:buNone/>
                      </a:pPr>
                      <a:r>
                        <a:rPr lang="en-US" sz="1000" b="0" i="0" u="none" strike="noStrike">
                          <a:solidFill>
                            <a:schemeClr val="accent6"/>
                          </a:solidFill>
                          <a:effectLst/>
                          <a:latin typeface="Gill Sans MT Condensed"/>
                        </a:rPr>
                        <a:t>SO FAR</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sp>
        <p:nvSpPr>
          <p:cNvPr id="99" name="TextBox 98">
            <a:extLst>
              <a:ext uri="{FF2B5EF4-FFF2-40B4-BE49-F238E27FC236}">
                <a16:creationId xmlns:a16="http://schemas.microsoft.com/office/drawing/2014/main" id="{744F7419-BE53-DA4B-ADE5-7E2332999A83}"/>
              </a:ext>
            </a:extLst>
          </p:cNvPr>
          <p:cNvSpPr txBox="1"/>
          <p:nvPr/>
        </p:nvSpPr>
        <p:spPr>
          <a:xfrm>
            <a:off x="3775675" y="2608686"/>
            <a:ext cx="7712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Western NC</a:t>
            </a:r>
          </a:p>
        </p:txBody>
      </p:sp>
      <p:cxnSp>
        <p:nvCxnSpPr>
          <p:cNvPr id="100" name="Straight Arrow Connector 99">
            <a:extLst>
              <a:ext uri="{FF2B5EF4-FFF2-40B4-BE49-F238E27FC236}">
                <a16:creationId xmlns:a16="http://schemas.microsoft.com/office/drawing/2014/main" id="{1AE2FE55-9A26-8642-ACB5-3348B9E00C67}"/>
              </a:ext>
            </a:extLst>
          </p:cNvPr>
          <p:cNvCxnSpPr>
            <a:cxnSpLocks/>
            <a:stCxn id="98" idx="0"/>
          </p:cNvCxnSpPr>
          <p:nvPr/>
        </p:nvCxnSpPr>
        <p:spPr>
          <a:xfrm flipH="1" flipV="1">
            <a:off x="3801979" y="2839453"/>
            <a:ext cx="342439" cy="259064"/>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A2FFDF-8D4A-B148-A256-2571F25D61B3}"/>
              </a:ext>
            </a:extLst>
          </p:cNvPr>
          <p:cNvCxnSpPr>
            <a:cxnSpLocks/>
          </p:cNvCxnSpPr>
          <p:nvPr/>
        </p:nvCxnSpPr>
        <p:spPr>
          <a:xfrm flipH="1" flipV="1">
            <a:off x="6210082" y="3151819"/>
            <a:ext cx="7752" cy="399702"/>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9" name="TextBox 1">
            <a:extLst>
              <a:ext uri="{FF2B5EF4-FFF2-40B4-BE49-F238E27FC236}">
                <a16:creationId xmlns:a16="http://schemas.microsoft.com/office/drawing/2014/main" id="{E5821B10-7FC3-5049-84AA-75F6FDCDD918}"/>
              </a:ext>
            </a:extLst>
          </p:cNvPr>
          <p:cNvSpPr txBox="1"/>
          <p:nvPr/>
        </p:nvSpPr>
        <p:spPr>
          <a:xfrm>
            <a:off x="5891773" y="2871563"/>
            <a:ext cx="623889"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Seagrove</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graphicFrame>
        <p:nvGraphicFramePr>
          <p:cNvPr id="60" name="Table 59">
            <a:extLst>
              <a:ext uri="{FF2B5EF4-FFF2-40B4-BE49-F238E27FC236}">
                <a16:creationId xmlns:a16="http://schemas.microsoft.com/office/drawing/2014/main" id="{31F5A834-91F2-6A4C-8E44-60078A6BCAC6}"/>
              </a:ext>
            </a:extLst>
          </p:cNvPr>
          <p:cNvGraphicFramePr>
            <a:graphicFrameLocks noGrp="1"/>
          </p:cNvGraphicFramePr>
          <p:nvPr/>
        </p:nvGraphicFramePr>
        <p:xfrm>
          <a:off x="5756093" y="3483976"/>
          <a:ext cx="855714" cy="243840"/>
        </p:xfrm>
        <a:graphic>
          <a:graphicData uri="http://schemas.openxmlformats.org/drawingml/2006/table">
            <a:tbl>
              <a:tblPr>
                <a:tableStyleId>{5C22544A-7EE6-4342-B048-85BDC9FD1C3A}</a:tableStyleId>
              </a:tblPr>
              <a:tblGrid>
                <a:gridCol w="855714">
                  <a:extLst>
                    <a:ext uri="{9D8B030D-6E8A-4147-A177-3AD203B41FA5}">
                      <a16:colId xmlns:a16="http://schemas.microsoft.com/office/drawing/2014/main" val="1107089654"/>
                    </a:ext>
                  </a:extLst>
                </a:gridCol>
              </a:tblGrid>
              <a:tr h="0">
                <a:tc>
                  <a:txBody>
                    <a:bodyPr/>
                    <a:lstStyle/>
                    <a:p>
                      <a:pPr algn="ctr" fontAlgn="ctr"/>
                      <a:r>
                        <a:rPr lang="en-US" sz="1000" b="0" i="0" u="none" strike="noStrike">
                          <a:solidFill>
                            <a:schemeClr val="accent6"/>
                          </a:solidFill>
                          <a:effectLst/>
                          <a:latin typeface="Gill Sans MT Condensed"/>
                        </a:rPr>
                        <a:t>SEAGROVE</a:t>
                      </a: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sp>
        <p:nvSpPr>
          <p:cNvPr id="63" name="TextBox 1">
            <a:extLst>
              <a:ext uri="{FF2B5EF4-FFF2-40B4-BE49-F238E27FC236}">
                <a16:creationId xmlns:a16="http://schemas.microsoft.com/office/drawing/2014/main" id="{9FCC6F90-F376-4843-9378-2DF0493D85F8}"/>
              </a:ext>
            </a:extLst>
          </p:cNvPr>
          <p:cNvSpPr txBox="1"/>
          <p:nvPr/>
        </p:nvSpPr>
        <p:spPr>
          <a:xfrm>
            <a:off x="4561267" y="3504759"/>
            <a:ext cx="623889"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Charlotte</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cxnSp>
        <p:nvCxnSpPr>
          <p:cNvPr id="65" name="Straight Arrow Connector 64">
            <a:extLst>
              <a:ext uri="{FF2B5EF4-FFF2-40B4-BE49-F238E27FC236}">
                <a16:creationId xmlns:a16="http://schemas.microsoft.com/office/drawing/2014/main" id="{5A7F9A13-C87D-6847-943D-58E296794537}"/>
              </a:ext>
            </a:extLst>
          </p:cNvPr>
          <p:cNvCxnSpPr>
            <a:cxnSpLocks/>
          </p:cNvCxnSpPr>
          <p:nvPr/>
        </p:nvCxnSpPr>
        <p:spPr>
          <a:xfrm flipH="1" flipV="1">
            <a:off x="4873226" y="3786465"/>
            <a:ext cx="7752" cy="399702"/>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66" name="Table 65">
            <a:extLst>
              <a:ext uri="{FF2B5EF4-FFF2-40B4-BE49-F238E27FC236}">
                <a16:creationId xmlns:a16="http://schemas.microsoft.com/office/drawing/2014/main" id="{E9E13F21-CC60-E147-9E9C-7394B3FDA489}"/>
              </a:ext>
            </a:extLst>
          </p:cNvPr>
          <p:cNvGraphicFramePr>
            <a:graphicFrameLocks noGrp="1"/>
          </p:cNvGraphicFramePr>
          <p:nvPr/>
        </p:nvGraphicFramePr>
        <p:xfrm>
          <a:off x="4593300" y="4191644"/>
          <a:ext cx="580103" cy="243840"/>
        </p:xfrm>
        <a:graphic>
          <a:graphicData uri="http://schemas.openxmlformats.org/drawingml/2006/table">
            <a:tbl>
              <a:tblPr>
                <a:tableStyleId>{5C22544A-7EE6-4342-B048-85BDC9FD1C3A}</a:tableStyleId>
              </a:tblPr>
              <a:tblGrid>
                <a:gridCol w="580103">
                  <a:extLst>
                    <a:ext uri="{9D8B030D-6E8A-4147-A177-3AD203B41FA5}">
                      <a16:colId xmlns:a16="http://schemas.microsoft.com/office/drawing/2014/main" val="1107089654"/>
                    </a:ext>
                  </a:extLst>
                </a:gridCol>
              </a:tblGrid>
              <a:tr h="0">
                <a:tc>
                  <a:txBody>
                    <a:bodyPr/>
                    <a:lstStyle/>
                    <a:p>
                      <a:pPr algn="l" fontAlgn="ctr"/>
                      <a:r>
                        <a:rPr lang="en-US" sz="1000" b="0" i="0" u="none" strike="noStrike">
                          <a:solidFill>
                            <a:schemeClr val="accent6"/>
                          </a:solidFill>
                          <a:effectLst/>
                          <a:latin typeface="Gill Sans MT Condensed" panose="020B0506020104020203" pitchFamily="34" charset="77"/>
                        </a:rPr>
                        <a:t>CENTER CITY!</a:t>
                      </a: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sp>
        <p:nvSpPr>
          <p:cNvPr id="118" name="TextBox 117">
            <a:extLst>
              <a:ext uri="{FF2B5EF4-FFF2-40B4-BE49-F238E27FC236}">
                <a16:creationId xmlns:a16="http://schemas.microsoft.com/office/drawing/2014/main" id="{FE588242-86F0-2B46-A46D-22F381E5663C}"/>
              </a:ext>
            </a:extLst>
          </p:cNvPr>
          <p:cNvSpPr txBox="1"/>
          <p:nvPr/>
        </p:nvSpPr>
        <p:spPr>
          <a:xfrm>
            <a:off x="11520961" y="3467245"/>
            <a:ext cx="8971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Cape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panose="02040503050406030204" pitchFamily="18" charset="0"/>
                <a:ea typeface="+mn-ea"/>
                <a:cs typeface="+mn-cs"/>
              </a:rPr>
              <a:t>Hatteras</a:t>
            </a:r>
          </a:p>
        </p:txBody>
      </p:sp>
      <p:cxnSp>
        <p:nvCxnSpPr>
          <p:cNvPr id="120" name="Straight Arrow Connector 119">
            <a:extLst>
              <a:ext uri="{FF2B5EF4-FFF2-40B4-BE49-F238E27FC236}">
                <a16:creationId xmlns:a16="http://schemas.microsoft.com/office/drawing/2014/main" id="{BA36DF31-AFF4-BA4C-80F8-47B6B5350DEF}"/>
              </a:ext>
            </a:extLst>
          </p:cNvPr>
          <p:cNvCxnSpPr>
            <a:cxnSpLocks/>
            <a:stCxn id="101" idx="0"/>
            <a:endCxn id="13" idx="3"/>
          </p:cNvCxnSpPr>
          <p:nvPr/>
        </p:nvCxnSpPr>
        <p:spPr>
          <a:xfrm flipV="1">
            <a:off x="11405532" y="3535692"/>
            <a:ext cx="103704" cy="1009036"/>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4D1182-2FE2-AA44-AE29-1E64A49D03E9}"/>
              </a:ext>
            </a:extLst>
          </p:cNvPr>
          <p:cNvCxnSpPr>
            <a:cxnSpLocks/>
            <a:stCxn id="101" idx="0"/>
          </p:cNvCxnSpPr>
          <p:nvPr/>
        </p:nvCxnSpPr>
        <p:spPr>
          <a:xfrm flipH="1" flipV="1">
            <a:off x="11078678" y="3734602"/>
            <a:ext cx="326854" cy="810126"/>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67" name="Table 66">
            <a:extLst>
              <a:ext uri="{FF2B5EF4-FFF2-40B4-BE49-F238E27FC236}">
                <a16:creationId xmlns:a16="http://schemas.microsoft.com/office/drawing/2014/main" id="{BE7E8A35-1F84-344A-9187-CB1E93416347}"/>
              </a:ext>
            </a:extLst>
          </p:cNvPr>
          <p:cNvGraphicFramePr>
            <a:graphicFrameLocks noGrp="1"/>
          </p:cNvGraphicFramePr>
          <p:nvPr/>
        </p:nvGraphicFramePr>
        <p:xfrm>
          <a:off x="744617" y="2663495"/>
          <a:ext cx="403971" cy="243840"/>
        </p:xfrm>
        <a:graphic>
          <a:graphicData uri="http://schemas.openxmlformats.org/drawingml/2006/table">
            <a:tbl>
              <a:tblPr>
                <a:tableStyleId>{5C22544A-7EE6-4342-B048-85BDC9FD1C3A}</a:tableStyleId>
              </a:tblPr>
              <a:tblGrid>
                <a:gridCol w="403971">
                  <a:extLst>
                    <a:ext uri="{9D8B030D-6E8A-4147-A177-3AD203B41FA5}">
                      <a16:colId xmlns:a16="http://schemas.microsoft.com/office/drawing/2014/main" val="1107089654"/>
                    </a:ext>
                  </a:extLst>
                </a:gridCol>
              </a:tblGrid>
              <a:tr h="0">
                <a:tc>
                  <a:txBody>
                    <a:bodyPr/>
                    <a:lstStyle/>
                    <a:p>
                      <a:pPr algn="ctr" fontAlgn="ctr"/>
                      <a:r>
                        <a:rPr lang="en-US" sz="1000" b="0" i="0" u="none" strike="noStrike">
                          <a:solidFill>
                            <a:schemeClr val="accent6"/>
                          </a:solidFill>
                          <a:effectLst/>
                          <a:latin typeface="Gill Sans MT Condensed" panose="020B0506020104020203" pitchFamily="34" charset="77"/>
                        </a:rPr>
                        <a:t>SO FAR</a:t>
                      </a: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graphicFrame>
        <p:nvGraphicFramePr>
          <p:cNvPr id="94" name="Table 93">
            <a:extLst>
              <a:ext uri="{FF2B5EF4-FFF2-40B4-BE49-F238E27FC236}">
                <a16:creationId xmlns:a16="http://schemas.microsoft.com/office/drawing/2014/main" id="{1CD1015A-A230-1F4F-B644-11098E4FBB39}"/>
              </a:ext>
            </a:extLst>
          </p:cNvPr>
          <p:cNvGraphicFramePr>
            <a:graphicFrameLocks noGrp="1"/>
          </p:cNvGraphicFramePr>
          <p:nvPr/>
        </p:nvGraphicFramePr>
        <p:xfrm>
          <a:off x="10311064" y="1980398"/>
          <a:ext cx="975660" cy="243840"/>
        </p:xfrm>
        <a:graphic>
          <a:graphicData uri="http://schemas.openxmlformats.org/drawingml/2006/table">
            <a:tbl>
              <a:tblPr>
                <a:tableStyleId>{5C22544A-7EE6-4342-B048-85BDC9FD1C3A}</a:tableStyleId>
              </a:tblPr>
              <a:tblGrid>
                <a:gridCol w="975660">
                  <a:extLst>
                    <a:ext uri="{9D8B030D-6E8A-4147-A177-3AD203B41FA5}">
                      <a16:colId xmlns:a16="http://schemas.microsoft.com/office/drawing/2014/main" val="1107089654"/>
                    </a:ext>
                  </a:extLst>
                </a:gridCol>
              </a:tblGrid>
              <a:tr h="0">
                <a:tc>
                  <a:txBody>
                    <a:bodyPr/>
                    <a:lstStyle/>
                    <a:p>
                      <a:pPr lvl="0" algn="ctr">
                        <a:buNone/>
                      </a:pPr>
                      <a:r>
                        <a:rPr lang="en-US" sz="1000" b="0" i="0" u="none" strike="noStrike">
                          <a:solidFill>
                            <a:schemeClr val="accent6"/>
                          </a:solidFill>
                          <a:effectLst/>
                          <a:latin typeface="Gill Sans MT Condensed"/>
                        </a:rPr>
                        <a:t>THE ROAD TO NC</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graphicFrame>
        <p:nvGraphicFramePr>
          <p:cNvPr id="96" name="Table 95">
            <a:extLst>
              <a:ext uri="{FF2B5EF4-FFF2-40B4-BE49-F238E27FC236}">
                <a16:creationId xmlns:a16="http://schemas.microsoft.com/office/drawing/2014/main" id="{B2C84EF3-01F3-844E-8EAB-B863E4069DF9}"/>
              </a:ext>
            </a:extLst>
          </p:cNvPr>
          <p:cNvGraphicFramePr>
            <a:graphicFrameLocks noGrp="1"/>
          </p:cNvGraphicFramePr>
          <p:nvPr/>
        </p:nvGraphicFramePr>
        <p:xfrm>
          <a:off x="1953126" y="2205789"/>
          <a:ext cx="975660" cy="243840"/>
        </p:xfrm>
        <a:graphic>
          <a:graphicData uri="http://schemas.openxmlformats.org/drawingml/2006/table">
            <a:tbl>
              <a:tblPr>
                <a:tableStyleId>{5C22544A-7EE6-4342-B048-85BDC9FD1C3A}</a:tableStyleId>
              </a:tblPr>
              <a:tblGrid>
                <a:gridCol w="975660">
                  <a:extLst>
                    <a:ext uri="{9D8B030D-6E8A-4147-A177-3AD203B41FA5}">
                      <a16:colId xmlns:a16="http://schemas.microsoft.com/office/drawing/2014/main" val="1107089654"/>
                    </a:ext>
                  </a:extLst>
                </a:gridCol>
              </a:tblGrid>
              <a:tr h="0">
                <a:tc>
                  <a:txBody>
                    <a:bodyPr/>
                    <a:lstStyle/>
                    <a:p>
                      <a:pPr lvl="0" algn="ctr">
                        <a:buNone/>
                      </a:pPr>
                      <a:r>
                        <a:rPr lang="en-US" sz="1000" b="0" i="0" u="none" strike="noStrike">
                          <a:solidFill>
                            <a:schemeClr val="accent6"/>
                          </a:solidFill>
                          <a:effectLst/>
                          <a:latin typeface="Gill Sans MT Condensed"/>
                        </a:rPr>
                        <a:t>THE ROAD TO NC</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graphicFrame>
        <p:nvGraphicFramePr>
          <p:cNvPr id="101" name="Table 100">
            <a:extLst>
              <a:ext uri="{FF2B5EF4-FFF2-40B4-BE49-F238E27FC236}">
                <a16:creationId xmlns:a16="http://schemas.microsoft.com/office/drawing/2014/main" id="{B2D52E12-1C84-C947-809A-2D26DDA3B079}"/>
              </a:ext>
            </a:extLst>
          </p:cNvPr>
          <p:cNvGraphicFramePr>
            <a:graphicFrameLocks noGrp="1"/>
          </p:cNvGraphicFramePr>
          <p:nvPr/>
        </p:nvGraphicFramePr>
        <p:xfrm>
          <a:off x="10967185" y="4544728"/>
          <a:ext cx="876694" cy="273376"/>
        </p:xfrm>
        <a:graphic>
          <a:graphicData uri="http://schemas.openxmlformats.org/drawingml/2006/table">
            <a:tbl>
              <a:tblPr>
                <a:tableStyleId>{5C22544A-7EE6-4342-B048-85BDC9FD1C3A}</a:tableStyleId>
              </a:tblPr>
              <a:tblGrid>
                <a:gridCol w="876694">
                  <a:extLst>
                    <a:ext uri="{9D8B030D-6E8A-4147-A177-3AD203B41FA5}">
                      <a16:colId xmlns:a16="http://schemas.microsoft.com/office/drawing/2014/main" val="1107089654"/>
                    </a:ext>
                  </a:extLst>
                </a:gridCol>
              </a:tblGrid>
              <a:tr h="273376">
                <a:tc>
                  <a:txBody>
                    <a:bodyPr/>
                    <a:lstStyle/>
                    <a:p>
                      <a:pPr algn="ctr" fontAlgn="ctr"/>
                      <a:r>
                        <a:rPr lang="en-US" sz="1000" b="0" i="0" u="none" strike="noStrike">
                          <a:solidFill>
                            <a:schemeClr val="accent6"/>
                          </a:solidFill>
                          <a:effectLst/>
                          <a:latin typeface="Gill Sans MT Condensed" panose="020B0506020104020203" pitchFamily="34" charset="77"/>
                        </a:rPr>
                        <a:t>NEXT GENERATION</a:t>
                      </a: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cxnSp>
        <p:nvCxnSpPr>
          <p:cNvPr id="80" name="Straight Arrow Connector 79">
            <a:extLst>
              <a:ext uri="{FF2B5EF4-FFF2-40B4-BE49-F238E27FC236}">
                <a16:creationId xmlns:a16="http://schemas.microsoft.com/office/drawing/2014/main" id="{A1E6C3D5-72DA-584A-8EB2-0CDAFB3839A7}"/>
              </a:ext>
            </a:extLst>
          </p:cNvPr>
          <p:cNvCxnSpPr>
            <a:cxnSpLocks/>
            <a:stCxn id="67" idx="3"/>
            <a:endCxn id="79" idx="0"/>
          </p:cNvCxnSpPr>
          <p:nvPr/>
        </p:nvCxnSpPr>
        <p:spPr>
          <a:xfrm>
            <a:off x="1148588" y="2785415"/>
            <a:ext cx="502081" cy="278130"/>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1B200C38-DBF6-0842-B300-A9CEF2349F87}"/>
              </a:ext>
            </a:extLst>
          </p:cNvPr>
          <p:cNvSpPr txBox="1"/>
          <p:nvPr/>
        </p:nvSpPr>
        <p:spPr>
          <a:xfrm>
            <a:off x="218975" y="2969394"/>
            <a:ext cx="1266693" cy="21544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4E58"/>
                </a:solidFill>
                <a:effectLst/>
                <a:uLnTx/>
                <a:uFillTx/>
                <a:latin typeface="Cambria"/>
                <a:ea typeface="Cambria"/>
                <a:cs typeface="+mn-cs"/>
              </a:rPr>
              <a:t>Mountains-to-Sea Trail</a:t>
            </a:r>
            <a:endParaRPr kumimoji="0" lang="en-US" sz="1800" b="0" i="0" u="none" strike="noStrike" kern="1200" cap="none" spc="0" normalizeH="0" baseline="0" noProof="0">
              <a:ln>
                <a:noFill/>
              </a:ln>
              <a:solidFill>
                <a:srgbClr val="004E58"/>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0DBC70D7-7285-6336-169E-8170F58C2D2A}"/>
              </a:ext>
            </a:extLst>
          </p:cNvPr>
          <p:cNvGraphicFramePr>
            <a:graphicFrameLocks noGrp="1"/>
          </p:cNvGraphicFramePr>
          <p:nvPr/>
        </p:nvGraphicFramePr>
        <p:xfrm>
          <a:off x="9731441" y="2400272"/>
          <a:ext cx="904973" cy="273376"/>
        </p:xfrm>
        <a:graphic>
          <a:graphicData uri="http://schemas.openxmlformats.org/drawingml/2006/table">
            <a:tbl>
              <a:tblPr>
                <a:tableStyleId>{5C22544A-7EE6-4342-B048-85BDC9FD1C3A}</a:tableStyleId>
              </a:tblPr>
              <a:tblGrid>
                <a:gridCol w="904973">
                  <a:extLst>
                    <a:ext uri="{9D8B030D-6E8A-4147-A177-3AD203B41FA5}">
                      <a16:colId xmlns:a16="http://schemas.microsoft.com/office/drawing/2014/main" val="1107089654"/>
                    </a:ext>
                  </a:extLst>
                </a:gridCol>
              </a:tblGrid>
              <a:tr h="273376">
                <a:tc>
                  <a:txBody>
                    <a:bodyPr/>
                    <a:lstStyle/>
                    <a:p>
                      <a:pPr lvl="0" algn="ctr">
                        <a:buNone/>
                      </a:pPr>
                      <a:r>
                        <a:rPr lang="en-US" sz="1000" b="0" i="0" u="none" strike="noStrike">
                          <a:solidFill>
                            <a:schemeClr val="accent6"/>
                          </a:solidFill>
                          <a:effectLst/>
                          <a:latin typeface="Gill Sans MT Condensed"/>
                        </a:rPr>
                        <a:t>SO FAR</a:t>
                      </a:r>
                      <a:endParaRPr lang="en-US" sz="1000" b="0" i="0" u="none" strike="noStrike">
                        <a:solidFill>
                          <a:schemeClr val="accent6"/>
                        </a:solidFill>
                        <a:effectLst/>
                        <a:latin typeface="Gill Sans MT Condensed" panose="020B0506020104020203" pitchFamily="34" charset="77"/>
                      </a:endParaRPr>
                    </a:p>
                  </a:txBody>
                  <a:tcPr marL="45720" marR="4572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08419546"/>
                  </a:ext>
                </a:extLst>
              </a:tr>
            </a:tbl>
          </a:graphicData>
        </a:graphic>
      </p:graphicFrame>
      <p:cxnSp>
        <p:nvCxnSpPr>
          <p:cNvPr id="4" name="Straight Arrow Connector 3">
            <a:extLst>
              <a:ext uri="{FF2B5EF4-FFF2-40B4-BE49-F238E27FC236}">
                <a16:creationId xmlns:a16="http://schemas.microsoft.com/office/drawing/2014/main" id="{4E8709AD-091F-0661-90CB-1E029860651B}"/>
              </a:ext>
            </a:extLst>
          </p:cNvPr>
          <p:cNvCxnSpPr>
            <a:cxnSpLocks/>
            <a:endCxn id="34" idx="1"/>
          </p:cNvCxnSpPr>
          <p:nvPr/>
        </p:nvCxnSpPr>
        <p:spPr>
          <a:xfrm flipV="1">
            <a:off x="10637267" y="2417098"/>
            <a:ext cx="658240" cy="90886"/>
          </a:xfrm>
          <a:prstGeom prst="straightConnector1">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360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60326"/>
            <a:ext cx="9030630" cy="1880534"/>
          </a:xfrm>
        </p:spPr>
        <p:txBody>
          <a:bodyPr/>
          <a:lstStyle/>
          <a:p>
            <a:r>
              <a:rPr lang="en-US" dirty="0"/>
              <a:t>Brand &amp; Co-Op Media Partners: Partners.VisitNC.com</a:t>
            </a:r>
          </a:p>
        </p:txBody>
      </p:sp>
      <p:pic>
        <p:nvPicPr>
          <p:cNvPr id="5" name="Picture 4">
            <a:hlinkClick r:id="" action="ppaction://macro?name=fron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40379" y="6273691"/>
            <a:ext cx="563429" cy="420256"/>
          </a:xfrm>
          <a:prstGeom prst="rect">
            <a:avLst/>
          </a:prstGeom>
          <a:effectLst>
            <a:outerShdw blurRad="177800" sx="102000" sy="102000" algn="ctr" rotWithShape="0">
              <a:prstClr val="black">
                <a:alpha val="40000"/>
              </a:prstClr>
            </a:outerShdw>
          </a:effectLst>
        </p:spPr>
      </p:pic>
      <p:pic>
        <p:nvPicPr>
          <p:cNvPr id="6" name="Picture 5" descr="Coastal Living Cover.png">
            <a:extLst>
              <a:ext uri="{FF2B5EF4-FFF2-40B4-BE49-F238E27FC236}">
                <a16:creationId xmlns:a16="http://schemas.microsoft.com/office/drawing/2014/main" id="{8DE2847E-DD30-124D-AAB6-1F4E33D7B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4748" y="1841180"/>
            <a:ext cx="1187048" cy="1626696"/>
          </a:xfrm>
          <a:prstGeom prst="rect">
            <a:avLst/>
          </a:prstGeom>
          <a:effectLst>
            <a:outerShdw blurRad="50800" dist="38100" dir="2700000" algn="tl" rotWithShape="0">
              <a:srgbClr val="000000">
                <a:alpha val="43000"/>
              </a:srgbClr>
            </a:outerShdw>
          </a:effectLst>
        </p:spPr>
      </p:pic>
      <p:pic>
        <p:nvPicPr>
          <p:cNvPr id="8" name="Picture 7" descr="Family Fun Cover.png">
            <a:extLst>
              <a:ext uri="{FF2B5EF4-FFF2-40B4-BE49-F238E27FC236}">
                <a16:creationId xmlns:a16="http://schemas.microsoft.com/office/drawing/2014/main" id="{4F0C84C9-76CB-FB4C-9EE0-A68C50BF1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5873" y="1830949"/>
            <a:ext cx="1232053" cy="1626696"/>
          </a:xfrm>
          <a:prstGeom prst="rect">
            <a:avLst/>
          </a:prstGeom>
          <a:effectLst>
            <a:outerShdw blurRad="50800" dist="38100" dir="2700000" algn="tl" rotWithShape="0">
              <a:srgbClr val="000000">
                <a:alpha val="43000"/>
              </a:srgbClr>
            </a:outerShdw>
          </a:effectLst>
        </p:spPr>
      </p:pic>
      <p:pic>
        <p:nvPicPr>
          <p:cNvPr id="9" name="Picture 8" descr="Garden &amp; Gun Cover.png">
            <a:extLst>
              <a:ext uri="{FF2B5EF4-FFF2-40B4-BE49-F238E27FC236}">
                <a16:creationId xmlns:a16="http://schemas.microsoft.com/office/drawing/2014/main" id="{F832114A-D46C-4D4E-B872-27B93861B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6399" y="1851409"/>
            <a:ext cx="1170127" cy="1582248"/>
          </a:xfrm>
          <a:prstGeom prst="rect">
            <a:avLst/>
          </a:prstGeom>
          <a:effectLst>
            <a:outerShdw blurRad="50800" dist="38100" dir="2700000" algn="tl" rotWithShape="0">
              <a:srgbClr val="000000">
                <a:alpha val="43000"/>
              </a:srgbClr>
            </a:outerShdw>
          </a:effectLst>
        </p:spPr>
      </p:pic>
      <p:pic>
        <p:nvPicPr>
          <p:cNvPr id="10" name="Picture 9" descr="Country Living.png">
            <a:extLst>
              <a:ext uri="{FF2B5EF4-FFF2-40B4-BE49-F238E27FC236}">
                <a16:creationId xmlns:a16="http://schemas.microsoft.com/office/drawing/2014/main" id="{38930B5E-F2F9-CD4C-8854-8E58142310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18" y="1841179"/>
            <a:ext cx="1201699" cy="1596005"/>
          </a:xfrm>
          <a:prstGeom prst="rect">
            <a:avLst/>
          </a:prstGeom>
          <a:effectLst>
            <a:outerShdw blurRad="50800" dist="38100" dir="2700000" algn="tl" rotWithShape="0">
              <a:srgbClr val="000000">
                <a:alpha val="43000"/>
              </a:srgbClr>
            </a:outerShdw>
          </a:effectLst>
        </p:spPr>
      </p:pic>
      <p:pic>
        <p:nvPicPr>
          <p:cNvPr id="11" name="Picture 10" descr="Good Housekeeping.png">
            <a:extLst>
              <a:ext uri="{FF2B5EF4-FFF2-40B4-BE49-F238E27FC236}">
                <a16:creationId xmlns:a16="http://schemas.microsoft.com/office/drawing/2014/main" id="{4A56C52F-621C-404C-A0B9-76FA62F5C1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7312" y="1861639"/>
            <a:ext cx="1224708" cy="1606237"/>
          </a:xfrm>
          <a:prstGeom prst="rect">
            <a:avLst/>
          </a:prstGeom>
          <a:effectLst>
            <a:outerShdw blurRad="50800" dist="38100" dir="2700000" algn="tl" rotWithShape="0">
              <a:srgbClr val="000000">
                <a:alpha val="43000"/>
              </a:srgbClr>
            </a:outerShdw>
          </a:effectLst>
        </p:spPr>
      </p:pic>
      <p:pic>
        <p:nvPicPr>
          <p:cNvPr id="12" name="Picture 11" descr="Womans Day.png">
            <a:extLst>
              <a:ext uri="{FF2B5EF4-FFF2-40B4-BE49-F238E27FC236}">
                <a16:creationId xmlns:a16="http://schemas.microsoft.com/office/drawing/2014/main" id="{8BEDE95D-9E9D-0647-8DE1-F1491C13DA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1166" y="1851408"/>
            <a:ext cx="1124873" cy="1596005"/>
          </a:xfrm>
          <a:prstGeom prst="rect">
            <a:avLst/>
          </a:prstGeom>
          <a:effectLst>
            <a:outerShdw blurRad="50800" dist="38100" dir="2700000" algn="tl" rotWithShape="0">
              <a:srgbClr val="000000">
                <a:alpha val="43000"/>
              </a:srgbClr>
            </a:outerShdw>
          </a:effectLst>
        </p:spPr>
      </p:pic>
      <p:pic>
        <p:nvPicPr>
          <p:cNvPr id="13" name="Picture 12" descr="Atlanta.png">
            <a:extLst>
              <a:ext uri="{FF2B5EF4-FFF2-40B4-BE49-F238E27FC236}">
                <a16:creationId xmlns:a16="http://schemas.microsoft.com/office/drawing/2014/main" id="{8C68BC3E-ABC3-014C-BDF4-2DACAF0728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9532" y="2635095"/>
            <a:ext cx="1190905" cy="1560644"/>
          </a:xfrm>
          <a:prstGeom prst="rect">
            <a:avLst/>
          </a:prstGeom>
          <a:effectLst>
            <a:outerShdw blurRad="50800" dist="38100" dir="2700000" algn="tl" rotWithShape="0">
              <a:srgbClr val="000000">
                <a:alpha val="43000"/>
              </a:srgbClr>
            </a:outerShdw>
          </a:effectLst>
        </p:spPr>
      </p:pic>
      <p:pic>
        <p:nvPicPr>
          <p:cNvPr id="14" name="Picture 13" descr="Blue Ridge Outdoors.png">
            <a:extLst>
              <a:ext uri="{FF2B5EF4-FFF2-40B4-BE49-F238E27FC236}">
                <a16:creationId xmlns:a16="http://schemas.microsoft.com/office/drawing/2014/main" id="{C3075C2F-7550-9B45-BFB7-CB9605E0DA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2268" y="2633291"/>
            <a:ext cx="1191101" cy="1546653"/>
          </a:xfrm>
          <a:prstGeom prst="rect">
            <a:avLst/>
          </a:prstGeom>
          <a:effectLst>
            <a:outerShdw blurRad="50800" dist="38100" dir="2700000" algn="tl" rotWithShape="0">
              <a:srgbClr val="000000">
                <a:alpha val="43000"/>
              </a:srgbClr>
            </a:outerShdw>
          </a:effectLst>
        </p:spPr>
      </p:pic>
      <p:pic>
        <p:nvPicPr>
          <p:cNvPr id="15" name="Picture 14" descr="Our State.png">
            <a:extLst>
              <a:ext uri="{FF2B5EF4-FFF2-40B4-BE49-F238E27FC236}">
                <a16:creationId xmlns:a16="http://schemas.microsoft.com/office/drawing/2014/main" id="{B3F6BEC5-E8F6-8542-81F5-176F8E05A2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34703" y="2645328"/>
            <a:ext cx="1172797" cy="1546545"/>
          </a:xfrm>
          <a:prstGeom prst="rect">
            <a:avLst/>
          </a:prstGeom>
          <a:effectLst>
            <a:outerShdw blurRad="50800" dist="38100" dir="2700000" algn="tl" rotWithShape="0">
              <a:srgbClr val="000000">
                <a:alpha val="43000"/>
              </a:srgbClr>
            </a:outerShdw>
          </a:effectLst>
        </p:spPr>
      </p:pic>
      <p:pic>
        <p:nvPicPr>
          <p:cNvPr id="16" name="Picture 15" descr="Richmond.png">
            <a:extLst>
              <a:ext uri="{FF2B5EF4-FFF2-40B4-BE49-F238E27FC236}">
                <a16:creationId xmlns:a16="http://schemas.microsoft.com/office/drawing/2014/main" id="{12BAE535-E420-DB40-8495-A66ED5BE3E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1417" y="2676017"/>
            <a:ext cx="1154499" cy="1515280"/>
          </a:xfrm>
          <a:prstGeom prst="rect">
            <a:avLst/>
          </a:prstGeom>
          <a:effectLst>
            <a:outerShdw blurRad="50800" dist="38100" dir="2700000" algn="tl" rotWithShape="0">
              <a:srgbClr val="000000">
                <a:alpha val="43000"/>
              </a:srgbClr>
            </a:outerShdw>
          </a:effectLst>
        </p:spPr>
      </p:pic>
      <p:pic>
        <p:nvPicPr>
          <p:cNvPr id="17" name="Picture 16" descr="Washingtonian.png">
            <a:extLst>
              <a:ext uri="{FF2B5EF4-FFF2-40B4-BE49-F238E27FC236}">
                <a16:creationId xmlns:a16="http://schemas.microsoft.com/office/drawing/2014/main" id="{719A407A-240B-B44E-B25E-49AA69E14A3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88012" y="2686249"/>
            <a:ext cx="1156320" cy="1527537"/>
          </a:xfrm>
          <a:prstGeom prst="rect">
            <a:avLst/>
          </a:prstGeom>
          <a:effectLst>
            <a:outerShdw blurRad="50800" dist="38100" dir="2700000" algn="tl" rotWithShape="0">
              <a:srgbClr val="000000">
                <a:alpha val="43000"/>
              </a:srgbClr>
            </a:outerShdw>
          </a:effectLst>
        </p:spPr>
      </p:pic>
      <p:pic>
        <p:nvPicPr>
          <p:cNvPr id="18" name="Picture 17" descr="Outside.png">
            <a:extLst>
              <a:ext uri="{FF2B5EF4-FFF2-40B4-BE49-F238E27FC236}">
                <a16:creationId xmlns:a16="http://schemas.microsoft.com/office/drawing/2014/main" id="{FA2864D3-6DCF-BC40-889B-AB14A206EF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52144" y="2716941"/>
            <a:ext cx="1048083" cy="1494363"/>
          </a:xfrm>
          <a:prstGeom prst="rect">
            <a:avLst/>
          </a:prstGeom>
          <a:effectLst>
            <a:outerShdw blurRad="50800" dist="38100" dir="2700000" algn="tl" rotWithShape="0">
              <a:srgbClr val="000000">
                <a:alpha val="43000"/>
              </a:srgbClr>
            </a:outerShdw>
          </a:effectLst>
        </p:spPr>
      </p:pic>
      <p:pic>
        <p:nvPicPr>
          <p:cNvPr id="19" name="Picture 18" descr="Southern Living.png">
            <a:extLst>
              <a:ext uri="{FF2B5EF4-FFF2-40B4-BE49-F238E27FC236}">
                <a16:creationId xmlns:a16="http://schemas.microsoft.com/office/drawing/2014/main" id="{2E0A4350-864D-B74B-905E-96F9A2BA20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89522" y="1882101"/>
            <a:ext cx="1141619" cy="1565312"/>
          </a:xfrm>
          <a:prstGeom prst="rect">
            <a:avLst/>
          </a:prstGeom>
          <a:effectLst>
            <a:outerShdw blurRad="50800" dist="38100" dir="2700000" algn="tl" rotWithShape="0">
              <a:srgbClr val="000000">
                <a:alpha val="43000"/>
              </a:srgbClr>
            </a:outerShdw>
          </a:effectLst>
        </p:spPr>
      </p:pic>
      <p:pic>
        <p:nvPicPr>
          <p:cNvPr id="20" name="Picture 19" descr="The Local Palate.png">
            <a:extLst>
              <a:ext uri="{FF2B5EF4-FFF2-40B4-BE49-F238E27FC236}">
                <a16:creationId xmlns:a16="http://schemas.microsoft.com/office/drawing/2014/main" id="{A3946507-2828-9B4C-B0EA-4B927C60B2A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97206" y="2727171"/>
            <a:ext cx="1150981" cy="1475435"/>
          </a:xfrm>
          <a:prstGeom prst="rect">
            <a:avLst/>
          </a:prstGeom>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3F17416F-F7C0-A541-A274-DEB5300755F5}"/>
              </a:ext>
            </a:extLst>
          </p:cNvPr>
          <p:cNvPicPr>
            <a:picLocks noChangeAspect="1"/>
          </p:cNvPicPr>
          <p:nvPr/>
        </p:nvPicPr>
        <p:blipFill>
          <a:blip r:embed="rId18"/>
          <a:stretch>
            <a:fillRect/>
          </a:stretch>
        </p:blipFill>
        <p:spPr>
          <a:xfrm>
            <a:off x="8149442" y="5773993"/>
            <a:ext cx="2295528" cy="792750"/>
          </a:xfrm>
          <a:prstGeom prst="rect">
            <a:avLst/>
          </a:prstGeom>
        </p:spPr>
      </p:pic>
      <p:pic>
        <p:nvPicPr>
          <p:cNvPr id="4" name="Picture 3">
            <a:extLst>
              <a:ext uri="{FF2B5EF4-FFF2-40B4-BE49-F238E27FC236}">
                <a16:creationId xmlns:a16="http://schemas.microsoft.com/office/drawing/2014/main" id="{E85B4AB2-14D5-7E4F-B88B-73A96A7FDBBF}"/>
              </a:ext>
            </a:extLst>
          </p:cNvPr>
          <p:cNvPicPr>
            <a:picLocks noChangeAspect="1"/>
          </p:cNvPicPr>
          <p:nvPr/>
        </p:nvPicPr>
        <p:blipFill>
          <a:blip r:embed="rId19"/>
          <a:stretch>
            <a:fillRect/>
          </a:stretch>
        </p:blipFill>
        <p:spPr>
          <a:xfrm>
            <a:off x="6013737" y="5429031"/>
            <a:ext cx="1247960" cy="1397715"/>
          </a:xfrm>
          <a:prstGeom prst="rect">
            <a:avLst/>
          </a:prstGeom>
        </p:spPr>
      </p:pic>
      <p:pic>
        <p:nvPicPr>
          <p:cNvPr id="36" name="Picture 35">
            <a:extLst>
              <a:ext uri="{FF2B5EF4-FFF2-40B4-BE49-F238E27FC236}">
                <a16:creationId xmlns:a16="http://schemas.microsoft.com/office/drawing/2014/main" id="{18E677D9-1F6E-384C-8B43-4B10791034F7}"/>
              </a:ext>
            </a:extLst>
          </p:cNvPr>
          <p:cNvPicPr>
            <a:picLocks noChangeAspect="1"/>
          </p:cNvPicPr>
          <p:nvPr/>
        </p:nvPicPr>
        <p:blipFill>
          <a:blip r:embed="rId20"/>
          <a:stretch>
            <a:fillRect/>
          </a:stretch>
        </p:blipFill>
        <p:spPr>
          <a:xfrm>
            <a:off x="673748" y="5556623"/>
            <a:ext cx="1404202" cy="1010120"/>
          </a:xfrm>
          <a:prstGeom prst="rect">
            <a:avLst/>
          </a:prstGeom>
        </p:spPr>
      </p:pic>
      <p:pic>
        <p:nvPicPr>
          <p:cNvPr id="37" name="Picture 36">
            <a:extLst>
              <a:ext uri="{FF2B5EF4-FFF2-40B4-BE49-F238E27FC236}">
                <a16:creationId xmlns:a16="http://schemas.microsoft.com/office/drawing/2014/main" id="{023843B8-93FA-6F42-9897-1806111674DD}"/>
              </a:ext>
            </a:extLst>
          </p:cNvPr>
          <p:cNvPicPr>
            <a:picLocks noChangeAspect="1"/>
          </p:cNvPicPr>
          <p:nvPr/>
        </p:nvPicPr>
        <p:blipFill>
          <a:blip r:embed="rId21"/>
          <a:stretch>
            <a:fillRect/>
          </a:stretch>
        </p:blipFill>
        <p:spPr>
          <a:xfrm>
            <a:off x="275661" y="4872375"/>
            <a:ext cx="3443899" cy="522204"/>
          </a:xfrm>
          <a:prstGeom prst="rect">
            <a:avLst/>
          </a:prstGeom>
        </p:spPr>
      </p:pic>
      <p:pic>
        <p:nvPicPr>
          <p:cNvPr id="39" name="Picture 38">
            <a:extLst>
              <a:ext uri="{FF2B5EF4-FFF2-40B4-BE49-F238E27FC236}">
                <a16:creationId xmlns:a16="http://schemas.microsoft.com/office/drawing/2014/main" id="{1BE65400-1AE9-FD42-95D0-B645EE9C70EA}"/>
              </a:ext>
            </a:extLst>
          </p:cNvPr>
          <p:cNvPicPr>
            <a:picLocks noChangeAspect="1"/>
          </p:cNvPicPr>
          <p:nvPr/>
        </p:nvPicPr>
        <p:blipFill>
          <a:blip r:embed="rId22"/>
          <a:stretch>
            <a:fillRect/>
          </a:stretch>
        </p:blipFill>
        <p:spPr>
          <a:xfrm>
            <a:off x="6775916" y="4754246"/>
            <a:ext cx="2193043" cy="616934"/>
          </a:xfrm>
          <a:prstGeom prst="rect">
            <a:avLst/>
          </a:prstGeom>
        </p:spPr>
      </p:pic>
      <p:pic>
        <p:nvPicPr>
          <p:cNvPr id="41" name="Picture 40">
            <a:extLst>
              <a:ext uri="{FF2B5EF4-FFF2-40B4-BE49-F238E27FC236}">
                <a16:creationId xmlns:a16="http://schemas.microsoft.com/office/drawing/2014/main" id="{081EE3A6-3164-594B-83F7-C71AF27F9E8D}"/>
              </a:ext>
            </a:extLst>
          </p:cNvPr>
          <p:cNvPicPr>
            <a:picLocks noChangeAspect="1"/>
          </p:cNvPicPr>
          <p:nvPr/>
        </p:nvPicPr>
        <p:blipFill>
          <a:blip r:embed="rId23"/>
          <a:stretch>
            <a:fillRect/>
          </a:stretch>
        </p:blipFill>
        <p:spPr>
          <a:xfrm>
            <a:off x="2897805" y="5773993"/>
            <a:ext cx="2253272" cy="523886"/>
          </a:xfrm>
          <a:prstGeom prst="rect">
            <a:avLst/>
          </a:prstGeom>
        </p:spPr>
      </p:pic>
      <p:pic>
        <p:nvPicPr>
          <p:cNvPr id="42" name="Picture 41">
            <a:extLst>
              <a:ext uri="{FF2B5EF4-FFF2-40B4-BE49-F238E27FC236}">
                <a16:creationId xmlns:a16="http://schemas.microsoft.com/office/drawing/2014/main" id="{A30C939E-67EC-934F-B319-46E7DBF28788}"/>
              </a:ext>
            </a:extLst>
          </p:cNvPr>
          <p:cNvPicPr>
            <a:picLocks noChangeAspect="1"/>
          </p:cNvPicPr>
          <p:nvPr/>
        </p:nvPicPr>
        <p:blipFill>
          <a:blip r:embed="rId24"/>
          <a:stretch>
            <a:fillRect/>
          </a:stretch>
        </p:blipFill>
        <p:spPr>
          <a:xfrm>
            <a:off x="9591229" y="4510334"/>
            <a:ext cx="1167793" cy="1167793"/>
          </a:xfrm>
          <a:prstGeom prst="rect">
            <a:avLst/>
          </a:prstGeom>
        </p:spPr>
      </p:pic>
      <p:pic>
        <p:nvPicPr>
          <p:cNvPr id="43" name="Picture 42">
            <a:extLst>
              <a:ext uri="{FF2B5EF4-FFF2-40B4-BE49-F238E27FC236}">
                <a16:creationId xmlns:a16="http://schemas.microsoft.com/office/drawing/2014/main" id="{68A49E76-6117-3A4B-ADA8-2629DCBEBA2C}"/>
              </a:ext>
            </a:extLst>
          </p:cNvPr>
          <p:cNvPicPr>
            <a:picLocks noChangeAspect="1"/>
          </p:cNvPicPr>
          <p:nvPr/>
        </p:nvPicPr>
        <p:blipFill>
          <a:blip r:embed="rId25"/>
          <a:stretch>
            <a:fillRect/>
          </a:stretch>
        </p:blipFill>
        <p:spPr>
          <a:xfrm>
            <a:off x="4286251" y="4510334"/>
            <a:ext cx="1639711" cy="972895"/>
          </a:xfrm>
          <a:prstGeom prst="rect">
            <a:avLst/>
          </a:prstGeom>
        </p:spPr>
      </p:pic>
    </p:spTree>
    <p:extLst>
      <p:ext uri="{BB962C8B-B14F-4D97-AF65-F5344CB8AC3E}">
        <p14:creationId xmlns:p14="http://schemas.microsoft.com/office/powerpoint/2010/main" val="1427353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8EB"/>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6490140-B57B-4C70-8179-242206060A2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kern="1200">
                <a:solidFill>
                  <a:schemeClr val="tx1"/>
                </a:solidFill>
                <a:latin typeface="+mj-lt"/>
                <a:ea typeface="+mj-ea"/>
                <a:cs typeface="+mj-cs"/>
              </a:rPr>
              <a:t>Visit NC Tourism Conference</a:t>
            </a:r>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8EB"/>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506D9E8-3989-9197-0ACB-BBA47DCDBD96}"/>
              </a:ext>
            </a:extLst>
          </p:cNvPr>
          <p:cNvSpPr txBox="1"/>
          <p:nvPr/>
        </p:nvSpPr>
        <p:spPr>
          <a:xfrm>
            <a:off x="640080" y="2872899"/>
            <a:ext cx="4243589" cy="3320668"/>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4E58"/>
                </a:solidFill>
                <a:effectLst/>
                <a:uLnTx/>
                <a:uFillTx/>
                <a:latin typeface="Calibri" panose="020F0502020204030204"/>
                <a:ea typeface="+mn-ea"/>
                <a:cs typeface="+mn-cs"/>
              </a:rPr>
              <a:t>March 6-8</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4E58"/>
                </a:solidFill>
                <a:effectLst/>
                <a:uLnTx/>
                <a:uFillTx/>
                <a:latin typeface="Calibri" panose="020F0502020204030204"/>
                <a:ea typeface="+mn-ea"/>
                <a:cs typeface="+mn-cs"/>
              </a:rPr>
              <a:t>Asheville, NC</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4E58"/>
                </a:solidFill>
                <a:effectLst/>
                <a:uLnTx/>
                <a:uFillTx/>
                <a:latin typeface="Calibri" panose="020F0502020204030204"/>
                <a:ea typeface="+mn-ea"/>
                <a:cs typeface="+mn-cs"/>
              </a:rPr>
              <a:t>Omni Grove Park Inn</a:t>
            </a:r>
          </a:p>
        </p:txBody>
      </p:sp>
      <p:pic>
        <p:nvPicPr>
          <p:cNvPr id="4" name="Picture 3">
            <a:extLst>
              <a:ext uri="{FF2B5EF4-FFF2-40B4-BE49-F238E27FC236}">
                <a16:creationId xmlns:a16="http://schemas.microsoft.com/office/drawing/2014/main" id="{B9865A16-EEAF-E5AD-5E3A-037369CF26CB}"/>
              </a:ext>
            </a:extLst>
          </p:cNvPr>
          <p:cNvPicPr>
            <a:picLocks noChangeAspect="1"/>
          </p:cNvPicPr>
          <p:nvPr/>
        </p:nvPicPr>
        <p:blipFill rotWithShape="1">
          <a:blip r:embed="rId3"/>
          <a:srcRect l="25849" r="2926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192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CCDCF3-1DC4-A28C-1066-D765553C3DB1}"/>
              </a:ext>
            </a:extLst>
          </p:cNvPr>
          <p:cNvPicPr>
            <a:picLocks noChangeAspect="1"/>
          </p:cNvPicPr>
          <p:nvPr/>
        </p:nvPicPr>
        <p:blipFill>
          <a:blip r:embed="rId3"/>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456ADD3D-3697-865D-62C8-1E234AA8A385}"/>
              </a:ext>
            </a:extLst>
          </p:cNvPr>
          <p:cNvSpPr/>
          <p:nvPr/>
        </p:nvSpPr>
        <p:spPr>
          <a:xfrm>
            <a:off x="10629900" y="6261100"/>
            <a:ext cx="1524000" cy="558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C21B4-D0C8-01F4-7EDD-8B101C7DFCE4}"/>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3D8DFBB-F13E-D631-A971-E7F89033B43C}"/>
              </a:ext>
            </a:extLst>
          </p:cNvPr>
          <p:cNvSpPr/>
          <p:nvPr/>
        </p:nvSpPr>
        <p:spPr>
          <a:xfrm>
            <a:off x="10629900" y="6261100"/>
            <a:ext cx="1524000" cy="558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54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84C502-4D6B-10D4-045B-CD5191489E4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EA2AA42-7356-F016-CBCC-ECE6FC9C24B0}"/>
              </a:ext>
            </a:extLst>
          </p:cNvPr>
          <p:cNvSpPr/>
          <p:nvPr/>
        </p:nvSpPr>
        <p:spPr>
          <a:xfrm>
            <a:off x="10629900" y="6261100"/>
            <a:ext cx="1524000" cy="558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926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03B1B8-2C60-A7FD-6B51-1CF2D791B6A4}"/>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EA2AA42-7356-F016-CBCC-ECE6FC9C24B0}"/>
              </a:ext>
            </a:extLst>
          </p:cNvPr>
          <p:cNvSpPr/>
          <p:nvPr/>
        </p:nvSpPr>
        <p:spPr>
          <a:xfrm>
            <a:off x="10629900" y="6261100"/>
            <a:ext cx="1524000" cy="558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8E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14A4F2-4FF5-1031-9472-B27ABFB66677}"/>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22DCC3-A12D-43E9-3839-DFFB5DC37456}"/>
              </a:ext>
            </a:extLst>
          </p:cNvPr>
          <p:cNvSpPr/>
          <p:nvPr/>
        </p:nvSpPr>
        <p:spPr>
          <a:xfrm>
            <a:off x="10629900" y="6261100"/>
            <a:ext cx="1524000" cy="558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8E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0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DEE3A-542A-F89A-D736-2EA48524EBB5}"/>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EA2AA42-7356-F016-CBCC-ECE6FC9C24B0}"/>
              </a:ext>
            </a:extLst>
          </p:cNvPr>
          <p:cNvSpPr/>
          <p:nvPr/>
        </p:nvSpPr>
        <p:spPr>
          <a:xfrm>
            <a:off x="10629900" y="6261100"/>
            <a:ext cx="1524000" cy="558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31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48182" y="1274763"/>
            <a:ext cx="7853217" cy="2387600"/>
          </a:xfrm>
        </p:spPr>
        <p:txBody>
          <a:bodyPr/>
          <a:lstStyle/>
          <a:p>
            <a:r>
              <a:rPr lang="en-US" b="1" dirty="0">
                <a:solidFill>
                  <a:schemeClr val="bg1"/>
                </a:solidFill>
                <a:latin typeface="Gill Sans MT Condensed"/>
              </a:rPr>
              <a:t>NC tourism Market data</a:t>
            </a:r>
          </a:p>
        </p:txBody>
      </p:sp>
    </p:spTree>
    <p:extLst>
      <p:ext uri="{BB962C8B-B14F-4D97-AF65-F5344CB8AC3E}">
        <p14:creationId xmlns:p14="http://schemas.microsoft.com/office/powerpoint/2010/main" val="214784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97A1-696D-DFB8-E020-00F0DBC9C367}"/>
              </a:ext>
            </a:extLst>
          </p:cNvPr>
          <p:cNvSpPr>
            <a:spLocks noGrp="1"/>
          </p:cNvSpPr>
          <p:nvPr>
            <p:ph type="title"/>
          </p:nvPr>
        </p:nvSpPr>
        <p:spPr>
          <a:xfrm>
            <a:off x="537117" y="103484"/>
            <a:ext cx="10515600" cy="616182"/>
          </a:xfrm>
        </p:spPr>
        <p:txBody>
          <a:bodyPr>
            <a:normAutofit fontScale="90000"/>
          </a:bodyPr>
          <a:lstStyle/>
          <a:p>
            <a:r>
              <a:rPr lang="en-US" dirty="0"/>
              <a:t>Lodging in North Carolina</a:t>
            </a:r>
          </a:p>
        </p:txBody>
      </p:sp>
      <p:sp>
        <p:nvSpPr>
          <p:cNvPr id="3" name="Content Placeholder 2">
            <a:extLst>
              <a:ext uri="{FF2B5EF4-FFF2-40B4-BE49-F238E27FC236}">
                <a16:creationId xmlns:a16="http://schemas.microsoft.com/office/drawing/2014/main" id="{39F85A5A-671F-B287-BDFD-C3BC1A9C69A4}"/>
              </a:ext>
            </a:extLst>
          </p:cNvPr>
          <p:cNvSpPr>
            <a:spLocks noGrp="1"/>
          </p:cNvSpPr>
          <p:nvPr>
            <p:ph idx="1"/>
          </p:nvPr>
        </p:nvSpPr>
        <p:spPr>
          <a:xfrm>
            <a:off x="637478" y="812858"/>
            <a:ext cx="10515600" cy="1417386"/>
          </a:xfrm>
        </p:spPr>
        <p:txBody>
          <a:bodyPr/>
          <a:lstStyle/>
          <a:p>
            <a:r>
              <a:rPr lang="en-US" dirty="0"/>
              <a:t>Lodging in North Carolina is a $6.4 billion sector (Tourism Economics, 2022)</a:t>
            </a:r>
          </a:p>
          <a:p>
            <a:r>
              <a:rPr lang="en-US" dirty="0"/>
              <a:t>After a 24% drop in spending in lodging in 2020, revenues rebounded in 2021 to a record $6.4 billion</a:t>
            </a:r>
          </a:p>
        </p:txBody>
      </p:sp>
      <p:graphicFrame>
        <p:nvGraphicFramePr>
          <p:cNvPr id="6" name="Chart 5">
            <a:extLst>
              <a:ext uri="{FF2B5EF4-FFF2-40B4-BE49-F238E27FC236}">
                <a16:creationId xmlns:a16="http://schemas.microsoft.com/office/drawing/2014/main" id="{470DF1BE-6F8A-58DC-A9C3-E0F58A9323E2}"/>
              </a:ext>
            </a:extLst>
          </p:cNvPr>
          <p:cNvGraphicFramePr/>
          <p:nvPr>
            <p:extLst>
              <p:ext uri="{D42A27DB-BD31-4B8C-83A1-F6EECF244321}">
                <p14:modId xmlns:p14="http://schemas.microsoft.com/office/powerpoint/2010/main" val="838800243"/>
              </p:ext>
            </p:extLst>
          </p:nvPr>
        </p:nvGraphicFramePr>
        <p:xfrm>
          <a:off x="1038922" y="2230244"/>
          <a:ext cx="10368776" cy="39080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432679"/>
      </p:ext>
    </p:extLst>
  </p:cSld>
  <p:clrMapOvr>
    <a:masterClrMapping/>
  </p:clrMapOvr>
</p:sld>
</file>

<file path=ppt/theme/theme1.xml><?xml version="1.0" encoding="utf-8"?>
<a:theme xmlns:a="http://schemas.openxmlformats.org/drawingml/2006/main" name="1_Office Theme">
  <a:themeElements>
    <a:clrScheme name="Custom 4">
      <a:dk1>
        <a:srgbClr val="004E58"/>
      </a:dk1>
      <a:lt1>
        <a:srgbClr val="F9F8EB"/>
      </a:lt1>
      <a:dk2>
        <a:srgbClr val="1E5A41"/>
      </a:dk2>
      <a:lt2>
        <a:srgbClr val="CFC680"/>
      </a:lt2>
      <a:accent1>
        <a:srgbClr val="7EC8BB"/>
      </a:accent1>
      <a:accent2>
        <a:srgbClr val="6FC497"/>
      </a:accent2>
      <a:accent3>
        <a:srgbClr val="DA9089"/>
      </a:accent3>
      <a:accent4>
        <a:srgbClr val="863934"/>
      </a:accent4>
      <a:accent5>
        <a:srgbClr val="574645"/>
      </a:accent5>
      <a:accent6>
        <a:srgbClr val="EEF7F9"/>
      </a:accent6>
      <a:hlink>
        <a:srgbClr val="7EC8BB"/>
      </a:hlink>
      <a:folHlink>
        <a:srgbClr val="7EC8B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4">
      <a:dk1>
        <a:srgbClr val="004E58"/>
      </a:dk1>
      <a:lt1>
        <a:srgbClr val="F9F8EB"/>
      </a:lt1>
      <a:dk2>
        <a:srgbClr val="1E5A41"/>
      </a:dk2>
      <a:lt2>
        <a:srgbClr val="CFC680"/>
      </a:lt2>
      <a:accent1>
        <a:srgbClr val="7EC8BB"/>
      </a:accent1>
      <a:accent2>
        <a:srgbClr val="6FC497"/>
      </a:accent2>
      <a:accent3>
        <a:srgbClr val="DA9089"/>
      </a:accent3>
      <a:accent4>
        <a:srgbClr val="863934"/>
      </a:accent4>
      <a:accent5>
        <a:srgbClr val="574645"/>
      </a:accent5>
      <a:accent6>
        <a:srgbClr val="EEF7F9"/>
      </a:accent6>
      <a:hlink>
        <a:srgbClr val="7EC8BB"/>
      </a:hlink>
      <a:folHlink>
        <a:srgbClr val="7EC8B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4">
      <a:dk1>
        <a:srgbClr val="004E58"/>
      </a:dk1>
      <a:lt1>
        <a:srgbClr val="F9F8EB"/>
      </a:lt1>
      <a:dk2>
        <a:srgbClr val="1E5A41"/>
      </a:dk2>
      <a:lt2>
        <a:srgbClr val="CFC680"/>
      </a:lt2>
      <a:accent1>
        <a:srgbClr val="7EC8BB"/>
      </a:accent1>
      <a:accent2>
        <a:srgbClr val="6FC497"/>
      </a:accent2>
      <a:accent3>
        <a:srgbClr val="DA9089"/>
      </a:accent3>
      <a:accent4>
        <a:srgbClr val="863934"/>
      </a:accent4>
      <a:accent5>
        <a:srgbClr val="574645"/>
      </a:accent5>
      <a:accent6>
        <a:srgbClr val="EEF7F9"/>
      </a:accent6>
      <a:hlink>
        <a:srgbClr val="7EC8BB"/>
      </a:hlink>
      <a:folHlink>
        <a:srgbClr val="7EC8B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4">
      <a:dk1>
        <a:srgbClr val="004E58"/>
      </a:dk1>
      <a:lt1>
        <a:srgbClr val="F9F8EB"/>
      </a:lt1>
      <a:dk2>
        <a:srgbClr val="1E5A41"/>
      </a:dk2>
      <a:lt2>
        <a:srgbClr val="CFC680"/>
      </a:lt2>
      <a:accent1>
        <a:srgbClr val="7EC8BB"/>
      </a:accent1>
      <a:accent2>
        <a:srgbClr val="6FC497"/>
      </a:accent2>
      <a:accent3>
        <a:srgbClr val="DA9089"/>
      </a:accent3>
      <a:accent4>
        <a:srgbClr val="863934"/>
      </a:accent4>
      <a:accent5>
        <a:srgbClr val="574645"/>
      </a:accent5>
      <a:accent6>
        <a:srgbClr val="EEF7F9"/>
      </a:accent6>
      <a:hlink>
        <a:srgbClr val="7EC8BB"/>
      </a:hlink>
      <a:folHlink>
        <a:srgbClr val="7EC8B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BFC4DDE9326048BE774877C8B2560E" ma:contentTypeVersion="17" ma:contentTypeDescription="Create a new document." ma:contentTypeScope="" ma:versionID="bd0c27102d041358841b52a2b2316d94">
  <xsd:schema xmlns:xsd="http://www.w3.org/2001/XMLSchema" xmlns:xs="http://www.w3.org/2001/XMLSchema" xmlns:p="http://schemas.microsoft.com/office/2006/metadata/properties" xmlns:ns2="76d5ea2c-1807-4bae-8ed6-42571fec1395" xmlns:ns3="91328ee1-55bf-4b24-afb7-a013af5f97da" targetNamespace="http://schemas.microsoft.com/office/2006/metadata/properties" ma:root="true" ma:fieldsID="6628873f2467285f2aca66f61e31b294" ns2:_="" ns3:_="">
    <xsd:import namespace="76d5ea2c-1807-4bae-8ed6-42571fec1395"/>
    <xsd:import namespace="91328ee1-55bf-4b24-afb7-a013af5f97d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ea2c-1807-4bae-8ed6-42571fec13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12431d-9ee5-409d-bbd5-f7b8d50d430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328ee1-55bf-4b24-afb7-a013af5f97d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9df485-08bb-452a-b1ea-ef716bf152c7}" ma:internalName="TaxCatchAll" ma:showField="CatchAllData" ma:web="91328ee1-55bf-4b24-afb7-a013af5f97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07152F-0D5F-4C97-9D34-A6E86EE2FAC4}">
  <ds:schemaRefs>
    <ds:schemaRef ds:uri="http://schemas.microsoft.com/sharepoint/v3/contenttype/forms"/>
  </ds:schemaRefs>
</ds:datastoreItem>
</file>

<file path=customXml/itemProps2.xml><?xml version="1.0" encoding="utf-8"?>
<ds:datastoreItem xmlns:ds="http://schemas.openxmlformats.org/officeDocument/2006/customXml" ds:itemID="{3D56D8AE-3C60-4B04-BB98-02E99C0BD7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ea2c-1807-4bae-8ed6-42571fec1395"/>
    <ds:schemaRef ds:uri="91328ee1-55bf-4b24-afb7-a013af5f97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1721</TotalTime>
  <Words>1494</Words>
  <Application>Microsoft Office PowerPoint</Application>
  <PresentationFormat>Widescreen</PresentationFormat>
  <Paragraphs>195</Paragraphs>
  <Slides>19</Slides>
  <Notes>18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Arial</vt:lpstr>
      <vt:lpstr>Calibri</vt:lpstr>
      <vt:lpstr>Calibri Light</vt:lpstr>
      <vt:lpstr>Cambria</vt:lpstr>
      <vt:lpstr>Galano Grotesque</vt:lpstr>
      <vt:lpstr>Gill Sans MT Condensed</vt:lpstr>
      <vt:lpstr>Montserrat Medium</vt:lpstr>
      <vt:lpstr>Overpass</vt:lpstr>
      <vt:lpstr>Symbol</vt:lpstr>
      <vt:lpstr>Wingdings</vt:lpstr>
      <vt:lpstr>1_Office Theme</vt:lpstr>
      <vt:lpstr>3_Office Theme</vt:lpstr>
      <vt:lpstr>Office Theme</vt:lpstr>
      <vt:lpstr>2_Office Theme</vt:lpstr>
      <vt:lpstr>OVERVIEW</vt:lpstr>
      <vt:lpstr>PowerPoint Presentation</vt:lpstr>
      <vt:lpstr>PowerPoint Presentation</vt:lpstr>
      <vt:lpstr>PowerPoint Presentation</vt:lpstr>
      <vt:lpstr>PowerPoint Presentation</vt:lpstr>
      <vt:lpstr>PowerPoint Presentation</vt:lpstr>
      <vt:lpstr>PowerPoint Presentation</vt:lpstr>
      <vt:lpstr>NC tourism Market data</vt:lpstr>
      <vt:lpstr>Lodging in North Carolina</vt:lpstr>
      <vt:lpstr>Lodging Supply (2021)</vt:lpstr>
      <vt:lpstr>Historical Trend of NC Lodging – Commercial hotels vs rentals (shared economy &amp; traditional)</vt:lpstr>
      <vt:lpstr>January – October 2022: North Carolina Lodging Data</vt:lpstr>
      <vt:lpstr>NC Lodging Demand Recovery – Compared to 2019</vt:lpstr>
      <vt:lpstr>Consumer marketing</vt:lpstr>
      <vt:lpstr>2021: Recovery Year  for NC Tourism</vt:lpstr>
      <vt:lpstr>PowerPoint Presentation</vt:lpstr>
      <vt:lpstr>FILM LOCATIONS</vt:lpstr>
      <vt:lpstr>Brand &amp; Co-Op Media Partners: Partners.VisitNC.com</vt:lpstr>
      <vt:lpstr>Visit NC Tourism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January – October Lodging Data</dc:title>
  <dc:creator>Taylor, Marlise</dc:creator>
  <cp:lastModifiedBy>Tuttell, Wit</cp:lastModifiedBy>
  <cp:revision>4</cp:revision>
  <dcterms:created xsi:type="dcterms:W3CDTF">2022-11-18T16:14:20Z</dcterms:created>
  <dcterms:modified xsi:type="dcterms:W3CDTF">2022-12-02T03:07:14Z</dcterms:modified>
</cp:coreProperties>
</file>