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5" r:id="rId4"/>
    <p:sldId id="266" r:id="rId5"/>
    <p:sldId id="264" r:id="rId6"/>
    <p:sldId id="259" r:id="rId7"/>
    <p:sldId id="257" r:id="rId8"/>
    <p:sldId id="268" r:id="rId9"/>
    <p:sldId id="269" r:id="rId10"/>
    <p:sldId id="270" r:id="rId11"/>
    <p:sldId id="271"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9/21/2021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dclark@ncrealtors.org"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1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43867" y="263768"/>
            <a:ext cx="8001000" cy="2971801"/>
          </a:xfrm>
        </p:spPr>
        <p:txBody>
          <a:bodyPr/>
          <a:lstStyle/>
          <a:p>
            <a:r>
              <a:rPr lang="en-US" b="1" dirty="0" smtClean="0"/>
              <a:t>Central Urban centers Survey results</a:t>
            </a:r>
            <a:endParaRPr lang="en-US" b="1" dirty="0"/>
          </a:p>
        </p:txBody>
      </p:sp>
      <p:sp>
        <p:nvSpPr>
          <p:cNvPr id="3" name="Subtitle 2"/>
          <p:cNvSpPr>
            <a:spLocks noGrp="1"/>
          </p:cNvSpPr>
          <p:nvPr>
            <p:ph type="subTitle" idx="1"/>
          </p:nvPr>
        </p:nvSpPr>
        <p:spPr>
          <a:xfrm>
            <a:off x="684212" y="3843867"/>
            <a:ext cx="7480074" cy="1947333"/>
          </a:xfrm>
        </p:spPr>
        <p:txBody>
          <a:bodyPr/>
          <a:lstStyle/>
          <a:p>
            <a:r>
              <a:rPr lang="en-US" dirty="0" smtClean="0">
                <a:solidFill>
                  <a:schemeClr val="tx1"/>
                </a:solidFill>
              </a:rPr>
              <a:t>Dalton Clark, Regional Government Affairs Director</a:t>
            </a:r>
            <a:endParaRPr lang="en-US" dirty="0">
              <a:solidFill>
                <a:schemeClr val="tx1"/>
              </a:solidFill>
            </a:endParaRPr>
          </a:p>
        </p:txBody>
      </p:sp>
      <p:pic>
        <p:nvPicPr>
          <p:cNvPr id="4" name="Picture 3"/>
          <p:cNvPicPr>
            <a:picLocks noChangeAspect="1"/>
          </p:cNvPicPr>
          <p:nvPr/>
        </p:nvPicPr>
        <p:blipFill>
          <a:blip r:embed="rId2"/>
          <a:stretch>
            <a:fillRect/>
          </a:stretch>
        </p:blipFill>
        <p:spPr>
          <a:xfrm>
            <a:off x="0" y="0"/>
            <a:ext cx="1933303" cy="1593669"/>
          </a:xfrm>
          <a:prstGeom prst="rect">
            <a:avLst/>
          </a:prstGeom>
        </p:spPr>
      </p:pic>
    </p:spTree>
    <p:extLst>
      <p:ext uri="{BB962C8B-B14F-4D97-AF65-F5344CB8AC3E}">
        <p14:creationId xmlns:p14="http://schemas.microsoft.com/office/powerpoint/2010/main" val="2792036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2465" y="952583"/>
            <a:ext cx="10058400" cy="2743200"/>
          </a:xfrm>
        </p:spPr>
        <p:txBody>
          <a:bodyPr/>
          <a:lstStyle/>
          <a:p>
            <a:r>
              <a:rPr lang="en-US" b="1" dirty="0" smtClean="0"/>
              <a:t>What </a:t>
            </a:r>
            <a:r>
              <a:rPr lang="en-US" b="1" dirty="0"/>
              <a:t>solutions do you think would work best in our region? </a:t>
            </a:r>
          </a:p>
        </p:txBody>
      </p:sp>
      <p:pic>
        <p:nvPicPr>
          <p:cNvPr id="4" name="Picture 3"/>
          <p:cNvPicPr>
            <a:picLocks noChangeAspect="1"/>
          </p:cNvPicPr>
          <p:nvPr/>
        </p:nvPicPr>
        <p:blipFill>
          <a:blip r:embed="rId2"/>
          <a:stretch>
            <a:fillRect/>
          </a:stretch>
        </p:blipFill>
        <p:spPr>
          <a:xfrm>
            <a:off x="0" y="0"/>
            <a:ext cx="1932599" cy="1591194"/>
          </a:xfrm>
          <a:prstGeom prst="rect">
            <a:avLst/>
          </a:prstGeom>
        </p:spPr>
      </p:pic>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564195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2465" y="952583"/>
            <a:ext cx="10058400" cy="2743200"/>
          </a:xfrm>
        </p:spPr>
        <p:txBody>
          <a:bodyPr/>
          <a:lstStyle/>
          <a:p>
            <a:r>
              <a:rPr lang="en-US" b="1" dirty="0" smtClean="0"/>
              <a:t>What tools and resources can </a:t>
            </a:r>
            <a:r>
              <a:rPr lang="en-US" b="1" dirty="0" err="1" smtClean="0"/>
              <a:t>Ncr</a:t>
            </a:r>
            <a:r>
              <a:rPr lang="en-US" b="1" dirty="0" smtClean="0"/>
              <a:t> provide you and your local associations</a:t>
            </a:r>
            <a:endParaRPr lang="en-US" b="1" dirty="0"/>
          </a:p>
        </p:txBody>
      </p:sp>
      <p:pic>
        <p:nvPicPr>
          <p:cNvPr id="4" name="Picture 3"/>
          <p:cNvPicPr>
            <a:picLocks noChangeAspect="1"/>
          </p:cNvPicPr>
          <p:nvPr/>
        </p:nvPicPr>
        <p:blipFill>
          <a:blip r:embed="rId2"/>
          <a:stretch>
            <a:fillRect/>
          </a:stretch>
        </p:blipFill>
        <p:spPr>
          <a:xfrm>
            <a:off x="0" y="0"/>
            <a:ext cx="1932599" cy="1591194"/>
          </a:xfrm>
          <a:prstGeom prst="rect">
            <a:avLst/>
          </a:prstGeom>
        </p:spPr>
      </p:pic>
      <p:sp>
        <p:nvSpPr>
          <p:cNvPr id="5" name="Text Placeholder 4"/>
          <p:cNvSpPr>
            <a:spLocks noGrp="1"/>
          </p:cNvSpPr>
          <p:nvPr>
            <p:ph type="body" idx="1"/>
          </p:nvPr>
        </p:nvSpPr>
        <p:spPr/>
        <p:txBody>
          <a:bodyPr/>
          <a:lstStyle/>
          <a:p>
            <a:pPr marL="342900" indent="-342900">
              <a:buFont typeface="Arial" panose="020B0604020202020204" pitchFamily="34" charset="0"/>
              <a:buChar char="•"/>
            </a:pPr>
            <a:r>
              <a:rPr lang="en-US" dirty="0" smtClean="0">
                <a:solidFill>
                  <a:schemeClr val="tx1"/>
                </a:solidFill>
              </a:rPr>
              <a:t>Programming for members.</a:t>
            </a:r>
          </a:p>
          <a:p>
            <a:pPr marL="342900" indent="-342900">
              <a:buFont typeface="Arial" panose="020B0604020202020204" pitchFamily="34" charset="0"/>
              <a:buChar char="•"/>
            </a:pPr>
            <a:r>
              <a:rPr lang="en-US" dirty="0" smtClean="0">
                <a:solidFill>
                  <a:schemeClr val="tx1"/>
                </a:solidFill>
              </a:rPr>
              <a:t>Meetings with planning staff.</a:t>
            </a:r>
          </a:p>
          <a:p>
            <a:pPr marL="342900" indent="-342900">
              <a:buFont typeface="Arial" panose="020B0604020202020204" pitchFamily="34" charset="0"/>
              <a:buChar char="•"/>
            </a:pPr>
            <a:r>
              <a:rPr lang="en-US" dirty="0" smtClean="0">
                <a:solidFill>
                  <a:schemeClr val="tx1"/>
                </a:solidFill>
              </a:rPr>
              <a:t>Other?</a:t>
            </a:r>
          </a:p>
        </p:txBody>
      </p:sp>
    </p:spTree>
    <p:extLst>
      <p:ext uri="{BB962C8B-B14F-4D97-AF65-F5344CB8AC3E}">
        <p14:creationId xmlns:p14="http://schemas.microsoft.com/office/powerpoint/2010/main" val="1996150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2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97087" y="1117600"/>
            <a:ext cx="4703714" cy="2057400"/>
          </a:xfrm>
        </p:spPr>
        <p:txBody>
          <a:bodyPr/>
          <a:lstStyle/>
          <a:p>
            <a:r>
              <a:rPr lang="en-US" b="1" dirty="0" smtClean="0"/>
              <a:t>Contact us</a:t>
            </a:r>
            <a:endParaRPr lang="en-US" b="1" dirty="0"/>
          </a:p>
        </p:txBody>
      </p:sp>
      <p:sp>
        <p:nvSpPr>
          <p:cNvPr id="3" name="Text Placeholder 2"/>
          <p:cNvSpPr>
            <a:spLocks noGrp="1"/>
          </p:cNvSpPr>
          <p:nvPr>
            <p:ph type="body" idx="1"/>
          </p:nvPr>
        </p:nvSpPr>
        <p:spPr>
          <a:xfrm>
            <a:off x="1521812" y="3014398"/>
            <a:ext cx="8535988" cy="1879600"/>
          </a:xfrm>
        </p:spPr>
        <p:txBody>
          <a:bodyPr/>
          <a:lstStyle/>
          <a:p>
            <a:pPr marL="342900" indent="-342900">
              <a:buFont typeface="Arial" panose="020B0604020202020204" pitchFamily="34" charset="0"/>
              <a:buChar char="•"/>
            </a:pPr>
            <a:r>
              <a:rPr lang="en-US" dirty="0" smtClean="0">
                <a:solidFill>
                  <a:schemeClr val="tx1"/>
                </a:solidFill>
              </a:rPr>
              <a:t>Dalton Clark: </a:t>
            </a:r>
            <a:r>
              <a:rPr lang="en-US" dirty="0" smtClean="0">
                <a:solidFill>
                  <a:srgbClr val="FF0000"/>
                </a:solidFill>
                <a:hlinkClick r:id="rId2"/>
              </a:rPr>
              <a:t>dclark@ncrealtors.org</a:t>
            </a:r>
            <a:endParaRPr lang="en-US" dirty="0" smtClean="0">
              <a:solidFill>
                <a:srgbClr val="FF0000"/>
              </a:solidFill>
            </a:endParaRPr>
          </a:p>
          <a:p>
            <a:endParaRPr lang="en-US" dirty="0">
              <a:solidFill>
                <a:schemeClr val="tx1"/>
              </a:solidFill>
            </a:endParaRPr>
          </a:p>
        </p:txBody>
      </p:sp>
      <p:pic>
        <p:nvPicPr>
          <p:cNvPr id="4" name="Picture 3"/>
          <p:cNvPicPr>
            <a:picLocks noChangeAspect="1"/>
          </p:cNvPicPr>
          <p:nvPr/>
        </p:nvPicPr>
        <p:blipFill>
          <a:blip r:embed="rId3"/>
          <a:stretch>
            <a:fillRect/>
          </a:stretch>
        </p:blipFill>
        <p:spPr>
          <a:xfrm>
            <a:off x="0" y="0"/>
            <a:ext cx="2085013" cy="1719221"/>
          </a:xfrm>
          <a:prstGeom prst="rect">
            <a:avLst/>
          </a:prstGeom>
        </p:spPr>
      </p:pic>
    </p:spTree>
    <p:extLst>
      <p:ext uri="{BB962C8B-B14F-4D97-AF65-F5344CB8AC3E}">
        <p14:creationId xmlns:p14="http://schemas.microsoft.com/office/powerpoint/2010/main" val="4175234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4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2085013" cy="1719221"/>
          </a:xfrm>
          <a:prstGeom prst="rect">
            <a:avLst/>
          </a:prstGeom>
        </p:spPr>
      </p:pic>
      <p:sp>
        <p:nvSpPr>
          <p:cNvPr id="5" name="Title 4"/>
          <p:cNvSpPr>
            <a:spLocks noGrp="1"/>
          </p:cNvSpPr>
          <p:nvPr>
            <p:ph type="title"/>
          </p:nvPr>
        </p:nvSpPr>
        <p:spPr>
          <a:xfrm>
            <a:off x="1611676" y="859610"/>
            <a:ext cx="10058400" cy="2743200"/>
          </a:xfrm>
        </p:spPr>
        <p:txBody>
          <a:bodyPr/>
          <a:lstStyle/>
          <a:p>
            <a:r>
              <a:rPr lang="en-US" b="1" dirty="0"/>
              <a:t>Housing Affordability and Availability Needs </a:t>
            </a:r>
            <a:r>
              <a:rPr lang="en-US" b="1" dirty="0" smtClean="0"/>
              <a:t>Survey Results</a:t>
            </a:r>
            <a:endParaRPr lang="en-US" b="1" dirty="0"/>
          </a:p>
        </p:txBody>
      </p:sp>
      <p:sp>
        <p:nvSpPr>
          <p:cNvPr id="6" name="Text Placeholder 2"/>
          <p:cNvSpPr>
            <a:spLocks noGrp="1"/>
          </p:cNvSpPr>
          <p:nvPr>
            <p:ph type="body" idx="1"/>
          </p:nvPr>
        </p:nvSpPr>
        <p:spPr>
          <a:xfrm>
            <a:off x="1160071" y="2578831"/>
            <a:ext cx="8535988" cy="3870178"/>
          </a:xfrm>
          <a:noFill/>
        </p:spPr>
        <p:txBody>
          <a:bodyPr>
            <a:noAutofit/>
          </a:bodyPr>
          <a:lstStyle/>
          <a:p>
            <a:pPr marL="342900" indent="-342900">
              <a:buFont typeface="Arial" panose="020B0604020202020204" pitchFamily="34" charset="0"/>
              <a:buChar char="•"/>
            </a:pPr>
            <a:r>
              <a:rPr lang="en-US" dirty="0" smtClean="0">
                <a:solidFill>
                  <a:schemeClr val="tx1"/>
                </a:solidFill>
              </a:rPr>
              <a:t>Over the last several weeks, Government Affairs Staff has reached out to planning staff in each county.</a:t>
            </a:r>
          </a:p>
          <a:p>
            <a:pPr marL="342900" indent="-342900">
              <a:buFont typeface="Arial" panose="020B0604020202020204" pitchFamily="34" charset="0"/>
              <a:buChar char="•"/>
            </a:pPr>
            <a:r>
              <a:rPr lang="en-US" dirty="0" smtClean="0">
                <a:solidFill>
                  <a:schemeClr val="tx1"/>
                </a:solidFill>
              </a:rPr>
              <a:t>This survey serves two main purposes:</a:t>
            </a:r>
          </a:p>
          <a:p>
            <a:pPr marL="800100" lvl="1" indent="-342900">
              <a:buFont typeface="Arial" panose="020B0604020202020204" pitchFamily="34" charset="0"/>
              <a:buChar char="•"/>
            </a:pPr>
            <a:r>
              <a:rPr lang="en-US" dirty="0" smtClean="0">
                <a:solidFill>
                  <a:schemeClr val="tx1"/>
                </a:solidFill>
              </a:rPr>
              <a:t>Learning staff perspective</a:t>
            </a:r>
          </a:p>
          <a:p>
            <a:pPr marL="800100" lvl="1" indent="-342900">
              <a:buFont typeface="Arial" panose="020B0604020202020204" pitchFamily="34" charset="0"/>
              <a:buChar char="•"/>
            </a:pPr>
            <a:r>
              <a:rPr lang="en-US" dirty="0" smtClean="0">
                <a:solidFill>
                  <a:schemeClr val="tx1"/>
                </a:solidFill>
              </a:rPr>
              <a:t>Building relationships with staff</a:t>
            </a:r>
          </a:p>
          <a:p>
            <a:pPr marL="800100" lvl="1"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345512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4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13936" y="2583907"/>
            <a:ext cx="8535988" cy="3870178"/>
          </a:xfrm>
          <a:noFill/>
        </p:spPr>
        <p:txBody>
          <a:bodyPr>
            <a:noAutofit/>
          </a:bodyPr>
          <a:lstStyle/>
          <a:p>
            <a:pPr marL="342900" indent="-342900">
              <a:buFont typeface="Arial" panose="020B0604020202020204" pitchFamily="34" charset="0"/>
              <a:buChar char="•"/>
            </a:pPr>
            <a:r>
              <a:rPr lang="en-US" dirty="0" smtClean="0">
                <a:solidFill>
                  <a:schemeClr val="tx1"/>
                </a:solidFill>
              </a:rPr>
              <a:t>All respondents were in agreeance.</a:t>
            </a:r>
          </a:p>
          <a:p>
            <a:pPr marL="342900" indent="-342900">
              <a:buFont typeface="Arial" panose="020B0604020202020204" pitchFamily="34" charset="0"/>
              <a:buChar char="•"/>
            </a:pPr>
            <a:r>
              <a:rPr lang="en-US" dirty="0" smtClean="0">
                <a:solidFill>
                  <a:schemeClr val="tx1"/>
                </a:solidFill>
              </a:rPr>
              <a:t>Average Median Income cited as an issue.</a:t>
            </a:r>
          </a:p>
          <a:p>
            <a:pPr marL="342900" indent="-342900">
              <a:buFont typeface="Arial" panose="020B0604020202020204" pitchFamily="34" charset="0"/>
              <a:buChar char="•"/>
            </a:pPr>
            <a:r>
              <a:rPr lang="en-US" dirty="0" smtClean="0">
                <a:solidFill>
                  <a:schemeClr val="tx1"/>
                </a:solidFill>
              </a:rPr>
              <a:t>Labor shortage, building materials, and rent costs.</a:t>
            </a:r>
          </a:p>
          <a:p>
            <a:pPr marL="342900" indent="-342900">
              <a:buFont typeface="Arial" panose="020B0604020202020204" pitchFamily="34" charset="0"/>
              <a:buChar char="•"/>
            </a:pPr>
            <a:endParaRPr lang="en-US" dirty="0">
              <a:solidFill>
                <a:schemeClr val="tx1"/>
              </a:solidFill>
            </a:endParaRPr>
          </a:p>
        </p:txBody>
      </p:sp>
      <p:pic>
        <p:nvPicPr>
          <p:cNvPr id="4" name="Picture 3"/>
          <p:cNvPicPr>
            <a:picLocks noChangeAspect="1"/>
          </p:cNvPicPr>
          <p:nvPr/>
        </p:nvPicPr>
        <p:blipFill>
          <a:blip r:embed="rId2"/>
          <a:stretch>
            <a:fillRect/>
          </a:stretch>
        </p:blipFill>
        <p:spPr>
          <a:xfrm>
            <a:off x="0" y="0"/>
            <a:ext cx="2085013" cy="1719221"/>
          </a:xfrm>
          <a:prstGeom prst="rect">
            <a:avLst/>
          </a:prstGeom>
        </p:spPr>
      </p:pic>
      <p:sp>
        <p:nvSpPr>
          <p:cNvPr id="5" name="Title 4"/>
          <p:cNvSpPr>
            <a:spLocks noGrp="1"/>
          </p:cNvSpPr>
          <p:nvPr>
            <p:ph type="title"/>
          </p:nvPr>
        </p:nvSpPr>
        <p:spPr>
          <a:xfrm>
            <a:off x="1454332" y="2071918"/>
            <a:ext cx="10058400" cy="1023979"/>
          </a:xfrm>
        </p:spPr>
        <p:txBody>
          <a:bodyPr>
            <a:normAutofit fontScale="90000"/>
          </a:bodyPr>
          <a:lstStyle/>
          <a:p>
            <a:r>
              <a:rPr lang="en-US" b="1" dirty="0"/>
              <a:t>Do you think there is an issue with housing affordability and availability in your area? Please explain.</a:t>
            </a:r>
            <a:br>
              <a:rPr lang="en-US" b="1" dirty="0"/>
            </a:br>
            <a:endParaRPr lang="en-US" b="1" dirty="0"/>
          </a:p>
        </p:txBody>
      </p:sp>
    </p:spTree>
    <p:extLst>
      <p:ext uri="{BB962C8B-B14F-4D97-AF65-F5344CB8AC3E}">
        <p14:creationId xmlns:p14="http://schemas.microsoft.com/office/powerpoint/2010/main" val="3514331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4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28336" y="1098511"/>
            <a:ext cx="10058400" cy="2743200"/>
          </a:xfrm>
        </p:spPr>
        <p:txBody>
          <a:bodyPr>
            <a:normAutofit/>
          </a:bodyPr>
          <a:lstStyle/>
          <a:p>
            <a:r>
              <a:rPr lang="en-US" sz="2000" b="1" dirty="0"/>
              <a:t>What are the greatest impediments to increasing housing availability and affordability in your area? Of the two, which do you consider the greatest need, increasing general availability or increasing the number of affordable homes?</a:t>
            </a:r>
          </a:p>
        </p:txBody>
      </p:sp>
      <p:sp>
        <p:nvSpPr>
          <p:cNvPr id="3" name="Text Placeholder 2"/>
          <p:cNvSpPr>
            <a:spLocks noGrp="1"/>
          </p:cNvSpPr>
          <p:nvPr>
            <p:ph type="body" idx="1"/>
          </p:nvPr>
        </p:nvSpPr>
        <p:spPr>
          <a:xfrm>
            <a:off x="1428336" y="2817732"/>
            <a:ext cx="8083273" cy="3381327"/>
          </a:xfrm>
          <a:noFill/>
        </p:spPr>
        <p:txBody>
          <a:bodyPr>
            <a:noAutofit/>
          </a:bodyPr>
          <a:lstStyle/>
          <a:p>
            <a:pPr marL="285750" indent="-285750">
              <a:buFont typeface="Arial" panose="020B0604020202020204" pitchFamily="34" charset="0"/>
              <a:buChar char="•"/>
            </a:pPr>
            <a:r>
              <a:rPr lang="en-US" dirty="0" smtClean="0">
                <a:solidFill>
                  <a:schemeClr val="tx1"/>
                </a:solidFill>
              </a:rPr>
              <a:t>Land availability, cost of land, AMI.</a:t>
            </a: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Local zoning restrictions.</a:t>
            </a:r>
          </a:p>
          <a:p>
            <a:pPr marL="285750" indent="-285750">
              <a:buFont typeface="Arial" panose="020B0604020202020204" pitchFamily="34" charset="0"/>
              <a:buChar char="•"/>
            </a:pPr>
            <a:r>
              <a:rPr lang="en-US" dirty="0" smtClean="0">
                <a:solidFill>
                  <a:schemeClr val="tx1"/>
                </a:solidFill>
              </a:rPr>
              <a:t>A need for more affordable homes the consensus. </a:t>
            </a:r>
          </a:p>
          <a:p>
            <a:pPr marL="285750" indent="-285750">
              <a:buFont typeface="Arial" panose="020B0604020202020204" pitchFamily="34" charset="0"/>
              <a:buChar char="•"/>
            </a:pPr>
            <a:endParaRPr lang="en-US" dirty="0">
              <a:solidFill>
                <a:schemeClr val="tx1"/>
              </a:solidFill>
            </a:endParaRPr>
          </a:p>
        </p:txBody>
      </p:sp>
      <p:pic>
        <p:nvPicPr>
          <p:cNvPr id="4" name="Picture 3"/>
          <p:cNvPicPr>
            <a:picLocks noChangeAspect="1"/>
          </p:cNvPicPr>
          <p:nvPr/>
        </p:nvPicPr>
        <p:blipFill>
          <a:blip r:embed="rId2"/>
          <a:stretch>
            <a:fillRect/>
          </a:stretch>
        </p:blipFill>
        <p:spPr>
          <a:xfrm>
            <a:off x="0" y="0"/>
            <a:ext cx="2085013" cy="1719221"/>
          </a:xfrm>
          <a:prstGeom prst="rect">
            <a:avLst/>
          </a:prstGeom>
        </p:spPr>
      </p:pic>
    </p:spTree>
    <p:extLst>
      <p:ext uri="{BB962C8B-B14F-4D97-AF65-F5344CB8AC3E}">
        <p14:creationId xmlns:p14="http://schemas.microsoft.com/office/powerpoint/2010/main" val="910758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882" y="1715285"/>
            <a:ext cx="9316912" cy="1741883"/>
          </a:xfrm>
        </p:spPr>
        <p:txBody>
          <a:bodyPr/>
          <a:lstStyle/>
          <a:p>
            <a:r>
              <a:rPr lang="en-US" b="1" dirty="0"/>
              <a:t>What regulations would you like to see changed in order to address housing affordability and availability?</a:t>
            </a:r>
          </a:p>
        </p:txBody>
      </p:sp>
      <p:sp>
        <p:nvSpPr>
          <p:cNvPr id="3" name="Text Placeholder 2"/>
          <p:cNvSpPr>
            <a:spLocks noGrp="1"/>
          </p:cNvSpPr>
          <p:nvPr>
            <p:ph type="body" idx="1"/>
          </p:nvPr>
        </p:nvSpPr>
        <p:spPr>
          <a:xfrm>
            <a:off x="1042506" y="3659328"/>
            <a:ext cx="8535988" cy="1879600"/>
          </a:xfrm>
        </p:spPr>
        <p:txBody>
          <a:bodyPr>
            <a:noAutofit/>
          </a:bodyPr>
          <a:lstStyle/>
          <a:p>
            <a:pPr marL="342900" indent="-342900">
              <a:buFont typeface="Arial" panose="020B0604020202020204" pitchFamily="34" charset="0"/>
              <a:buChar char="•"/>
            </a:pPr>
            <a:r>
              <a:rPr lang="en-US" dirty="0" smtClean="0">
                <a:solidFill>
                  <a:schemeClr val="tx1"/>
                </a:solidFill>
              </a:rPr>
              <a:t>Not one regulation.</a:t>
            </a:r>
          </a:p>
          <a:p>
            <a:pPr marL="342900" indent="-342900">
              <a:buFont typeface="Arial" panose="020B0604020202020204" pitchFamily="34" charset="0"/>
              <a:buChar char="•"/>
            </a:pPr>
            <a:r>
              <a:rPr lang="en-US" dirty="0" smtClean="0">
                <a:solidFill>
                  <a:schemeClr val="tx1"/>
                </a:solidFill>
              </a:rPr>
              <a:t>Access to ADUs.</a:t>
            </a:r>
          </a:p>
          <a:p>
            <a:pPr marL="342900" indent="-342900">
              <a:buFont typeface="Arial" panose="020B0604020202020204" pitchFamily="34" charset="0"/>
              <a:buChar char="•"/>
            </a:pPr>
            <a:r>
              <a:rPr lang="en-US" dirty="0" smtClean="0">
                <a:solidFill>
                  <a:schemeClr val="tx1"/>
                </a:solidFill>
              </a:rPr>
              <a:t>Thoughtful zoning regulations.</a:t>
            </a:r>
            <a:endParaRPr lang="en-US" dirty="0">
              <a:solidFill>
                <a:schemeClr val="tx1"/>
              </a:solidFill>
            </a:endParaRPr>
          </a:p>
        </p:txBody>
      </p:sp>
      <p:pic>
        <p:nvPicPr>
          <p:cNvPr id="4" name="Picture 3"/>
          <p:cNvPicPr>
            <a:picLocks noChangeAspect="1"/>
          </p:cNvPicPr>
          <p:nvPr/>
        </p:nvPicPr>
        <p:blipFill>
          <a:blip r:embed="rId2"/>
          <a:stretch>
            <a:fillRect/>
          </a:stretch>
        </p:blipFill>
        <p:spPr>
          <a:xfrm>
            <a:off x="0" y="0"/>
            <a:ext cx="2085013" cy="1719221"/>
          </a:xfrm>
          <a:prstGeom prst="rect">
            <a:avLst/>
          </a:prstGeom>
        </p:spPr>
      </p:pic>
    </p:spTree>
    <p:extLst>
      <p:ext uri="{BB962C8B-B14F-4D97-AF65-F5344CB8AC3E}">
        <p14:creationId xmlns:p14="http://schemas.microsoft.com/office/powerpoint/2010/main" val="3573499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1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85066" y="1085946"/>
            <a:ext cx="9518724" cy="2345788"/>
          </a:xfrm>
        </p:spPr>
        <p:txBody>
          <a:bodyPr/>
          <a:lstStyle/>
          <a:p>
            <a:r>
              <a:rPr lang="en-US" b="1" dirty="0"/>
              <a:t>What other barriers do you think prevent housing availability and affordability?</a:t>
            </a:r>
          </a:p>
        </p:txBody>
      </p:sp>
      <p:sp>
        <p:nvSpPr>
          <p:cNvPr id="3" name="Text Placeholder 2"/>
          <p:cNvSpPr>
            <a:spLocks noGrp="1"/>
          </p:cNvSpPr>
          <p:nvPr>
            <p:ph type="body" idx="1"/>
          </p:nvPr>
        </p:nvSpPr>
        <p:spPr>
          <a:xfrm>
            <a:off x="838957" y="3431734"/>
            <a:ext cx="8535988" cy="1879600"/>
          </a:xfrm>
        </p:spPr>
        <p:txBody>
          <a:bodyPr>
            <a:noAutofit/>
          </a:bodyPr>
          <a:lstStyle/>
          <a:p>
            <a:pPr marL="285750" indent="-285750">
              <a:buFont typeface="Arial" panose="020B0604020202020204" pitchFamily="34" charset="0"/>
              <a:buChar char="•"/>
            </a:pPr>
            <a:r>
              <a:rPr lang="en-US" dirty="0" smtClean="0">
                <a:solidFill>
                  <a:schemeClr val="tx1"/>
                </a:solidFill>
              </a:rPr>
              <a:t>Lack of inventory, premium on rentals.</a:t>
            </a:r>
          </a:p>
          <a:p>
            <a:pPr marL="285750" indent="-285750">
              <a:buFont typeface="Arial" panose="020B0604020202020204" pitchFamily="34" charset="0"/>
              <a:buChar char="•"/>
            </a:pPr>
            <a:r>
              <a:rPr lang="en-US" dirty="0" smtClean="0">
                <a:solidFill>
                  <a:schemeClr val="tx1"/>
                </a:solidFill>
              </a:rPr>
              <a:t>More incentives to builders and developers.</a:t>
            </a:r>
          </a:p>
          <a:p>
            <a:pPr marL="285750" indent="-285750">
              <a:buFont typeface="Arial" panose="020B0604020202020204" pitchFamily="34" charset="0"/>
              <a:buChar char="•"/>
            </a:pPr>
            <a:r>
              <a:rPr lang="en-US" dirty="0" smtClean="0">
                <a:solidFill>
                  <a:schemeClr val="tx1"/>
                </a:solidFill>
              </a:rPr>
              <a:t>Low interest rates.</a:t>
            </a:r>
          </a:p>
        </p:txBody>
      </p:sp>
      <p:pic>
        <p:nvPicPr>
          <p:cNvPr id="4" name="Picture 3"/>
          <p:cNvPicPr>
            <a:picLocks noChangeAspect="1"/>
          </p:cNvPicPr>
          <p:nvPr/>
        </p:nvPicPr>
        <p:blipFill>
          <a:blip r:embed="rId2"/>
          <a:stretch>
            <a:fillRect/>
          </a:stretch>
        </p:blipFill>
        <p:spPr>
          <a:xfrm>
            <a:off x="0" y="0"/>
            <a:ext cx="2084497" cy="1716258"/>
          </a:xfrm>
          <a:prstGeom prst="rect">
            <a:avLst/>
          </a:prstGeom>
        </p:spPr>
      </p:pic>
    </p:spTree>
    <p:extLst>
      <p:ext uri="{BB962C8B-B14F-4D97-AF65-F5344CB8AC3E}">
        <p14:creationId xmlns:p14="http://schemas.microsoft.com/office/powerpoint/2010/main" val="352903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70477" y="900331"/>
            <a:ext cx="10058400" cy="2743200"/>
          </a:xfrm>
        </p:spPr>
        <p:txBody>
          <a:bodyPr/>
          <a:lstStyle/>
          <a:p>
            <a:r>
              <a:rPr lang="en-US" b="1" dirty="0"/>
              <a:t>What tactics have your municipal or county government attempted to tackle these housing issues?</a:t>
            </a:r>
          </a:p>
        </p:txBody>
      </p:sp>
      <p:sp>
        <p:nvSpPr>
          <p:cNvPr id="3" name="Content Placeholder 2"/>
          <p:cNvSpPr>
            <a:spLocks noGrp="1"/>
          </p:cNvSpPr>
          <p:nvPr>
            <p:ph type="body" idx="1"/>
          </p:nvPr>
        </p:nvSpPr>
        <p:spPr>
          <a:xfrm>
            <a:off x="956602" y="3798276"/>
            <a:ext cx="8432409" cy="1740375"/>
          </a:xfrm>
        </p:spPr>
        <p:txBody>
          <a:bodyPr>
            <a:noAutofit/>
          </a:bodyPr>
          <a:lstStyle/>
          <a:p>
            <a:endParaRPr lang="en-US" sz="1800" dirty="0">
              <a:solidFill>
                <a:schemeClr val="tx1"/>
              </a:solidFill>
            </a:endParaRPr>
          </a:p>
          <a:p>
            <a:pPr marL="342900" indent="-342900">
              <a:buFont typeface="Arial" panose="020B0604020202020204" pitchFamily="34" charset="0"/>
              <a:buChar char="•"/>
            </a:pPr>
            <a:r>
              <a:rPr lang="en-US" sz="1800" dirty="0" smtClean="0">
                <a:solidFill>
                  <a:schemeClr val="tx1"/>
                </a:solidFill>
              </a:rPr>
              <a:t>“Modified UDO </a:t>
            </a:r>
            <a:r>
              <a:rPr lang="en-US" sz="1800" dirty="0">
                <a:solidFill>
                  <a:schemeClr val="tx1"/>
                </a:solidFill>
              </a:rPr>
              <a:t>to allow for various types of housing development in multiple </a:t>
            </a:r>
            <a:r>
              <a:rPr lang="en-US" sz="1800" dirty="0" smtClean="0">
                <a:solidFill>
                  <a:schemeClr val="tx1"/>
                </a:solidFill>
              </a:rPr>
              <a:t>districts”</a:t>
            </a:r>
          </a:p>
          <a:p>
            <a:pPr marL="342900" indent="-342900">
              <a:buFont typeface="Arial" panose="020B0604020202020204" pitchFamily="34" charset="0"/>
              <a:buChar char="•"/>
            </a:pPr>
            <a:r>
              <a:rPr lang="en-US" sz="1800" dirty="0" smtClean="0">
                <a:solidFill>
                  <a:schemeClr val="tx1"/>
                </a:solidFill>
              </a:rPr>
              <a:t>Lifting zoning restrictions.</a:t>
            </a:r>
            <a:endParaRPr lang="en-US" sz="1800" dirty="0">
              <a:solidFill>
                <a:schemeClr val="tx1"/>
              </a:solidFill>
            </a:endParaRPr>
          </a:p>
          <a:p>
            <a:pPr marL="342900" indent="-342900">
              <a:buFont typeface="Arial" panose="020B0604020202020204" pitchFamily="34" charset="0"/>
              <a:buChar char="•"/>
            </a:pPr>
            <a:r>
              <a:rPr lang="en-US" sz="1800" dirty="0" smtClean="0">
                <a:solidFill>
                  <a:schemeClr val="tx1"/>
                </a:solidFill>
              </a:rPr>
              <a:t>Hiring of staff to address the issue.</a:t>
            </a:r>
          </a:p>
          <a:p>
            <a:pPr marL="800100" lvl="1" indent="-342900">
              <a:buFont typeface="Arial" panose="020B0604020202020204" pitchFamily="34" charset="0"/>
              <a:buChar char="•"/>
            </a:pPr>
            <a:r>
              <a:rPr lang="en-US" sz="1600" dirty="0" smtClean="0">
                <a:solidFill>
                  <a:schemeClr val="tx1"/>
                </a:solidFill>
              </a:rPr>
              <a:t>Creation of task forces</a:t>
            </a:r>
          </a:p>
          <a:p>
            <a:pPr marL="342900" indent="-342900">
              <a:buFont typeface="Arial" panose="020B0604020202020204" pitchFamily="34" charset="0"/>
              <a:buChar char="•"/>
            </a:pPr>
            <a:endParaRPr lang="en-US" sz="1800" dirty="0" smtClean="0">
              <a:solidFill>
                <a:schemeClr val="tx1"/>
              </a:solidFill>
            </a:endParaRPr>
          </a:p>
          <a:p>
            <a:pPr marL="342900" indent="-342900">
              <a:buFont typeface="Arial" panose="020B0604020202020204" pitchFamily="34" charset="0"/>
              <a:buChar char="•"/>
            </a:pPr>
            <a:endParaRPr lang="en-US" sz="1800" dirty="0" smtClean="0">
              <a:solidFill>
                <a:schemeClr val="tx1"/>
              </a:solidFill>
            </a:endParaRPr>
          </a:p>
        </p:txBody>
      </p:sp>
      <p:pic>
        <p:nvPicPr>
          <p:cNvPr id="4" name="Picture 3"/>
          <p:cNvPicPr>
            <a:picLocks noChangeAspect="1"/>
          </p:cNvPicPr>
          <p:nvPr/>
        </p:nvPicPr>
        <p:blipFill>
          <a:blip r:embed="rId2"/>
          <a:stretch>
            <a:fillRect/>
          </a:stretch>
        </p:blipFill>
        <p:spPr>
          <a:xfrm>
            <a:off x="0" y="0"/>
            <a:ext cx="1932599" cy="1591194"/>
          </a:xfrm>
          <a:prstGeom prst="rect">
            <a:avLst/>
          </a:prstGeom>
        </p:spPr>
      </p:pic>
    </p:spTree>
    <p:extLst>
      <p:ext uri="{BB962C8B-B14F-4D97-AF65-F5344CB8AC3E}">
        <p14:creationId xmlns:p14="http://schemas.microsoft.com/office/powerpoint/2010/main" val="1665913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70477" y="900331"/>
            <a:ext cx="10058400" cy="2743200"/>
          </a:xfrm>
        </p:spPr>
        <p:txBody>
          <a:bodyPr/>
          <a:lstStyle/>
          <a:p>
            <a:r>
              <a:rPr lang="en-US" b="1" dirty="0" smtClean="0"/>
              <a:t>Thought’s from your GAD</a:t>
            </a:r>
            <a:endParaRPr lang="en-US" b="1" dirty="0"/>
          </a:p>
        </p:txBody>
      </p:sp>
      <p:sp>
        <p:nvSpPr>
          <p:cNvPr id="3" name="Content Placeholder 2"/>
          <p:cNvSpPr>
            <a:spLocks noGrp="1"/>
          </p:cNvSpPr>
          <p:nvPr>
            <p:ph type="body" idx="1"/>
          </p:nvPr>
        </p:nvSpPr>
        <p:spPr>
          <a:xfrm>
            <a:off x="956602" y="3798276"/>
            <a:ext cx="8432409" cy="1740375"/>
          </a:xfrm>
        </p:spPr>
        <p:txBody>
          <a:bodyPr>
            <a:noAutofit/>
          </a:bodyPr>
          <a:lstStyle/>
          <a:p>
            <a:endParaRPr lang="en-US" sz="1800" dirty="0">
              <a:solidFill>
                <a:schemeClr val="tx1"/>
              </a:solidFill>
            </a:endParaRPr>
          </a:p>
          <a:p>
            <a:pPr marL="342900" indent="-342900">
              <a:buFont typeface="Arial" panose="020B0604020202020204" pitchFamily="34" charset="0"/>
              <a:buChar char="•"/>
            </a:pPr>
            <a:r>
              <a:rPr lang="en-US" sz="1800" dirty="0" smtClean="0">
                <a:solidFill>
                  <a:schemeClr val="tx1"/>
                </a:solidFill>
              </a:rPr>
              <a:t>Using these results.</a:t>
            </a:r>
          </a:p>
          <a:p>
            <a:pPr marL="342900" indent="-342900">
              <a:buFont typeface="Arial" panose="020B0604020202020204" pitchFamily="34" charset="0"/>
              <a:buChar char="•"/>
            </a:pPr>
            <a:r>
              <a:rPr lang="en-US" sz="1800" dirty="0" smtClean="0">
                <a:solidFill>
                  <a:schemeClr val="tx1"/>
                </a:solidFill>
              </a:rPr>
              <a:t>Building those relationships.</a:t>
            </a:r>
          </a:p>
          <a:p>
            <a:pPr marL="342900" indent="-342900">
              <a:buFont typeface="Arial" panose="020B0604020202020204" pitchFamily="34" charset="0"/>
              <a:buChar char="•"/>
            </a:pPr>
            <a:r>
              <a:rPr lang="en-US" sz="1800" dirty="0" smtClean="0">
                <a:solidFill>
                  <a:schemeClr val="tx1"/>
                </a:solidFill>
              </a:rPr>
              <a:t>Being proactive.</a:t>
            </a:r>
          </a:p>
          <a:p>
            <a:pPr marL="342900" indent="-342900">
              <a:buFont typeface="Arial" panose="020B0604020202020204" pitchFamily="34" charset="0"/>
              <a:buChar char="•"/>
            </a:pPr>
            <a:endParaRPr lang="en-US" sz="1800" dirty="0" smtClean="0">
              <a:solidFill>
                <a:schemeClr val="tx1"/>
              </a:solidFill>
            </a:endParaRPr>
          </a:p>
          <a:p>
            <a:pPr marL="342900" indent="-342900">
              <a:buFont typeface="Arial" panose="020B0604020202020204" pitchFamily="34" charset="0"/>
              <a:buChar char="•"/>
            </a:pPr>
            <a:endParaRPr lang="en-US" sz="1800" dirty="0" smtClean="0">
              <a:solidFill>
                <a:schemeClr val="tx1"/>
              </a:solidFill>
            </a:endParaRPr>
          </a:p>
          <a:p>
            <a:pPr marL="342900" indent="-342900">
              <a:buFont typeface="Arial" panose="020B0604020202020204" pitchFamily="34" charset="0"/>
              <a:buChar char="•"/>
            </a:pPr>
            <a:endParaRPr lang="en-US" sz="1800" dirty="0" smtClean="0">
              <a:solidFill>
                <a:schemeClr val="tx1"/>
              </a:solidFill>
            </a:endParaRPr>
          </a:p>
        </p:txBody>
      </p:sp>
      <p:pic>
        <p:nvPicPr>
          <p:cNvPr id="4" name="Picture 3"/>
          <p:cNvPicPr>
            <a:picLocks noChangeAspect="1"/>
          </p:cNvPicPr>
          <p:nvPr/>
        </p:nvPicPr>
        <p:blipFill>
          <a:blip r:embed="rId2"/>
          <a:stretch>
            <a:fillRect/>
          </a:stretch>
        </p:blipFill>
        <p:spPr>
          <a:xfrm>
            <a:off x="0" y="0"/>
            <a:ext cx="1932599" cy="1591194"/>
          </a:xfrm>
          <a:prstGeom prst="rect">
            <a:avLst/>
          </a:prstGeom>
        </p:spPr>
      </p:pic>
    </p:spTree>
    <p:extLst>
      <p:ext uri="{BB962C8B-B14F-4D97-AF65-F5344CB8AC3E}">
        <p14:creationId xmlns:p14="http://schemas.microsoft.com/office/powerpoint/2010/main" val="2392117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6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09219" y="1226903"/>
            <a:ext cx="10058400" cy="2743200"/>
          </a:xfrm>
        </p:spPr>
        <p:txBody>
          <a:bodyPr/>
          <a:lstStyle/>
          <a:p>
            <a:r>
              <a:rPr lang="en-US" b="1" dirty="0" smtClean="0"/>
              <a:t>As </a:t>
            </a:r>
            <a:r>
              <a:rPr lang="en-US" b="1" dirty="0"/>
              <a:t>a REALTOR®, what barriers do you see to housing affordability and availability in your area? </a:t>
            </a:r>
          </a:p>
        </p:txBody>
      </p:sp>
      <p:sp>
        <p:nvSpPr>
          <p:cNvPr id="3" name="Content Placeholder 2"/>
          <p:cNvSpPr>
            <a:spLocks noGrp="1"/>
          </p:cNvSpPr>
          <p:nvPr>
            <p:ph type="body" idx="1"/>
          </p:nvPr>
        </p:nvSpPr>
        <p:spPr>
          <a:xfrm>
            <a:off x="956602" y="3798276"/>
            <a:ext cx="8432409" cy="1740375"/>
          </a:xfrm>
        </p:spPr>
        <p:txBody>
          <a:bodyPr>
            <a:noAutofit/>
          </a:bodyPr>
          <a:lstStyle/>
          <a:p>
            <a:endParaRPr lang="en-US" sz="1800" dirty="0">
              <a:solidFill>
                <a:schemeClr val="tx1"/>
              </a:solidFill>
            </a:endParaRPr>
          </a:p>
          <a:p>
            <a:pPr marL="342900" indent="-342900">
              <a:buFont typeface="Arial" panose="020B0604020202020204" pitchFamily="34" charset="0"/>
              <a:buChar char="•"/>
            </a:pPr>
            <a:r>
              <a:rPr lang="en-US" sz="1800" dirty="0" smtClean="0">
                <a:solidFill>
                  <a:schemeClr val="tx1"/>
                </a:solidFill>
              </a:rPr>
              <a:t>How do you overcome these with your clients?</a:t>
            </a:r>
          </a:p>
          <a:p>
            <a:pPr marL="342900" indent="-342900">
              <a:buFont typeface="Arial" panose="020B0604020202020204" pitchFamily="34" charset="0"/>
              <a:buChar char="•"/>
            </a:pPr>
            <a:endParaRPr lang="en-US" sz="1800" dirty="0" smtClean="0">
              <a:solidFill>
                <a:schemeClr val="tx1"/>
              </a:solidFill>
            </a:endParaRPr>
          </a:p>
          <a:p>
            <a:pPr marL="342900" indent="-342900">
              <a:buFont typeface="Arial" panose="020B0604020202020204" pitchFamily="34" charset="0"/>
              <a:buChar char="•"/>
            </a:pPr>
            <a:endParaRPr lang="en-US" sz="1800" dirty="0" smtClean="0">
              <a:solidFill>
                <a:schemeClr val="tx1"/>
              </a:solidFill>
            </a:endParaRPr>
          </a:p>
        </p:txBody>
      </p:sp>
      <p:pic>
        <p:nvPicPr>
          <p:cNvPr id="4" name="Picture 3"/>
          <p:cNvPicPr>
            <a:picLocks noChangeAspect="1"/>
          </p:cNvPicPr>
          <p:nvPr/>
        </p:nvPicPr>
        <p:blipFill>
          <a:blip r:embed="rId2"/>
          <a:stretch>
            <a:fillRect/>
          </a:stretch>
        </p:blipFill>
        <p:spPr>
          <a:xfrm>
            <a:off x="0" y="0"/>
            <a:ext cx="1932599" cy="1591194"/>
          </a:xfrm>
          <a:prstGeom prst="rect">
            <a:avLst/>
          </a:prstGeom>
        </p:spPr>
      </p:pic>
    </p:spTree>
    <p:extLst>
      <p:ext uri="{BB962C8B-B14F-4D97-AF65-F5344CB8AC3E}">
        <p14:creationId xmlns:p14="http://schemas.microsoft.com/office/powerpoint/2010/main" val="3083878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1636</TotalTime>
  <Words>310</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Slice</vt:lpstr>
      <vt:lpstr>Central Urban centers Survey results</vt:lpstr>
      <vt:lpstr>Housing Affordability and Availability Needs Survey Results</vt:lpstr>
      <vt:lpstr>Do you think there is an issue with housing affordability and availability in your area? Please explain. </vt:lpstr>
      <vt:lpstr>What are the greatest impediments to increasing housing availability and affordability in your area? Of the two, which do you consider the greatest need, increasing general availability or increasing the number of affordable homes?</vt:lpstr>
      <vt:lpstr>What regulations would you like to see changed in order to address housing affordability and availability?</vt:lpstr>
      <vt:lpstr>What other barriers do you think prevent housing availability and affordability?</vt:lpstr>
      <vt:lpstr>What tactics have your municipal or county government attempted to tackle these housing issues?</vt:lpstr>
      <vt:lpstr>Thought’s from your GAD</vt:lpstr>
      <vt:lpstr>As a REALTOR®, what barriers do you see to housing affordability and availability in your area? </vt:lpstr>
      <vt:lpstr>What solutions do you think would work best in our region? </vt:lpstr>
      <vt:lpstr>What tools and resources can Ncr provide you and your local associations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 REALTORS Legislative Update</dc:title>
  <dc:creator>Dalton Clark</dc:creator>
  <cp:lastModifiedBy>Pam Melton</cp:lastModifiedBy>
  <cp:revision>23</cp:revision>
  <dcterms:created xsi:type="dcterms:W3CDTF">2021-02-02T14:35:18Z</dcterms:created>
  <dcterms:modified xsi:type="dcterms:W3CDTF">2021-09-21T17:29:38Z</dcterms:modified>
</cp:coreProperties>
</file>